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mov" ContentType="video/unknown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6" r:id="rId3"/>
    <p:sldMasterId id="2147483679" r:id="rId4"/>
    <p:sldMasterId id="2147483693" r:id="rId5"/>
    <p:sldMasterId id="2147483710" r:id="rId6"/>
    <p:sldMasterId id="2147483737" r:id="rId7"/>
    <p:sldMasterId id="2147483749" r:id="rId8"/>
    <p:sldMasterId id="2147483761" r:id="rId9"/>
  </p:sldMasterIdLst>
  <p:notesMasterIdLst>
    <p:notesMasterId r:id="rId91"/>
  </p:notesMasterIdLst>
  <p:sldIdLst>
    <p:sldId id="256" r:id="rId10"/>
    <p:sldId id="522" r:id="rId11"/>
    <p:sldId id="1004" r:id="rId12"/>
    <p:sldId id="1005" r:id="rId13"/>
    <p:sldId id="1031" r:id="rId14"/>
    <p:sldId id="1032" r:id="rId15"/>
    <p:sldId id="1033" r:id="rId16"/>
    <p:sldId id="1053" r:id="rId17"/>
    <p:sldId id="1054" r:id="rId18"/>
    <p:sldId id="1010" r:id="rId19"/>
    <p:sldId id="1017" r:id="rId20"/>
    <p:sldId id="1018" r:id="rId21"/>
    <p:sldId id="1019" r:id="rId22"/>
    <p:sldId id="1020" r:id="rId23"/>
    <p:sldId id="1021" r:id="rId24"/>
    <p:sldId id="1022" r:id="rId25"/>
    <p:sldId id="1023" r:id="rId26"/>
    <p:sldId id="1024" r:id="rId27"/>
    <p:sldId id="1025" r:id="rId28"/>
    <p:sldId id="1026" r:id="rId29"/>
    <p:sldId id="1027" r:id="rId30"/>
    <p:sldId id="1028" r:id="rId31"/>
    <p:sldId id="1029" r:id="rId32"/>
    <p:sldId id="1030" r:id="rId33"/>
    <p:sldId id="1061" r:id="rId34"/>
    <p:sldId id="1035" r:id="rId35"/>
    <p:sldId id="961" r:id="rId36"/>
    <p:sldId id="535" r:id="rId37"/>
    <p:sldId id="1062" r:id="rId38"/>
    <p:sldId id="962" r:id="rId39"/>
    <p:sldId id="914" r:id="rId40"/>
    <p:sldId id="912" r:id="rId41"/>
    <p:sldId id="987" r:id="rId42"/>
    <p:sldId id="888" r:id="rId43"/>
    <p:sldId id="1036" r:id="rId44"/>
    <p:sldId id="1039" r:id="rId45"/>
    <p:sldId id="1041" r:id="rId46"/>
    <p:sldId id="1045" r:id="rId47"/>
    <p:sldId id="1063" r:id="rId48"/>
    <p:sldId id="1052" r:id="rId49"/>
    <p:sldId id="1046" r:id="rId50"/>
    <p:sldId id="1047" r:id="rId51"/>
    <p:sldId id="1048" r:id="rId52"/>
    <p:sldId id="1049" r:id="rId53"/>
    <p:sldId id="1050" r:id="rId54"/>
    <p:sldId id="1051" r:id="rId55"/>
    <p:sldId id="483" r:id="rId56"/>
    <p:sldId id="979" r:id="rId57"/>
    <p:sldId id="1064" r:id="rId58"/>
    <p:sldId id="977" r:id="rId59"/>
    <p:sldId id="965" r:id="rId60"/>
    <p:sldId id="966" r:id="rId61"/>
    <p:sldId id="967" r:id="rId62"/>
    <p:sldId id="968" r:id="rId63"/>
    <p:sldId id="969" r:id="rId64"/>
    <p:sldId id="970" r:id="rId65"/>
    <p:sldId id="971" r:id="rId66"/>
    <p:sldId id="973" r:id="rId67"/>
    <p:sldId id="980" r:id="rId68"/>
    <p:sldId id="1065" r:id="rId69"/>
    <p:sldId id="1034" r:id="rId70"/>
    <p:sldId id="986" r:id="rId71"/>
    <p:sldId id="988" r:id="rId72"/>
    <p:sldId id="1001" r:id="rId73"/>
    <p:sldId id="989" r:id="rId74"/>
    <p:sldId id="990" r:id="rId75"/>
    <p:sldId id="991" r:id="rId76"/>
    <p:sldId id="993" r:id="rId77"/>
    <p:sldId id="995" r:id="rId78"/>
    <p:sldId id="996" r:id="rId79"/>
    <p:sldId id="997" r:id="rId80"/>
    <p:sldId id="1066" r:id="rId81"/>
    <p:sldId id="978" r:id="rId82"/>
    <p:sldId id="1003" r:id="rId83"/>
    <p:sldId id="974" r:id="rId84"/>
    <p:sldId id="975" r:id="rId85"/>
    <p:sldId id="976" r:id="rId86"/>
    <p:sldId id="1002" r:id="rId87"/>
    <p:sldId id="1060" r:id="rId88"/>
    <p:sldId id="534" r:id="rId89"/>
    <p:sldId id="972" r:id="rId90"/>
  </p:sldIdLst>
  <p:sldSz cx="10058400" cy="7772400"/>
  <p:notesSz cx="6858000" cy="9144000"/>
  <p:defaultTextStyle>
    <a:defPPr>
      <a:defRPr lang="en-CA"/>
    </a:defPPr>
    <a:lvl1pPr marL="0" algn="l" defTabSz="9138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35" algn="l" defTabSz="9138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66" algn="l" defTabSz="9138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00" algn="l" defTabSz="9138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35" algn="l" defTabSz="9138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69" algn="l" defTabSz="9138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601" algn="l" defTabSz="9138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535" algn="l" defTabSz="9138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68" algn="l" defTabSz="9138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F02F04-5681-2044-8529-DF4B564167DA}">
          <p14:sldIdLst>
            <p14:sldId id="256"/>
          </p14:sldIdLst>
        </p14:section>
        <p14:section name="Untitled Section" id="{0D457266-F61D-47EB-8752-5F7268691A06}">
          <p14:sldIdLst>
            <p14:sldId id="522"/>
            <p14:sldId id="1004"/>
            <p14:sldId id="1005"/>
            <p14:sldId id="1031"/>
            <p14:sldId id="1032"/>
            <p14:sldId id="1033"/>
            <p14:sldId id="1053"/>
          </p14:sldIdLst>
        </p14:section>
        <p14:section name="Untitled Section" id="{231A8241-8CC9-430E-BEEA-5C75D7EE68A8}">
          <p14:sldIdLst>
            <p14:sldId id="1054"/>
            <p14:sldId id="1010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29"/>
            <p14:sldId id="1030"/>
          </p14:sldIdLst>
        </p14:section>
        <p14:section name="Untitled Section" id="{D3E54D8F-37E7-42AA-8CF3-5CE45244F147}">
          <p14:sldIdLst>
            <p14:sldId id="1061"/>
            <p14:sldId id="1035"/>
            <p14:sldId id="961"/>
            <p14:sldId id="535"/>
          </p14:sldIdLst>
        </p14:section>
        <p14:section name="Untitled Section" id="{194D43B1-E787-4A56-88E5-E02B812CC8CC}">
          <p14:sldIdLst>
            <p14:sldId id="1062"/>
            <p14:sldId id="962"/>
            <p14:sldId id="914"/>
            <p14:sldId id="912"/>
            <p14:sldId id="987"/>
            <p14:sldId id="888"/>
            <p14:sldId id="1036"/>
            <p14:sldId id="1039"/>
            <p14:sldId id="1041"/>
            <p14:sldId id="1045"/>
          </p14:sldIdLst>
        </p14:section>
        <p14:section name="Untitled Section" id="{298308FA-88C5-463B-A27C-8B369009B708}">
          <p14:sldIdLst>
            <p14:sldId id="1063"/>
            <p14:sldId id="1052"/>
            <p14:sldId id="1046"/>
            <p14:sldId id="1047"/>
            <p14:sldId id="1048"/>
            <p14:sldId id="1049"/>
            <p14:sldId id="1050"/>
            <p14:sldId id="1051"/>
            <p14:sldId id="483"/>
            <p14:sldId id="979"/>
          </p14:sldIdLst>
        </p14:section>
        <p14:section name="Untitled Section" id="{9F4C74D2-D0CC-4432-BB7A-B23DD8B341EC}">
          <p14:sldIdLst>
            <p14:sldId id="1064"/>
            <p14:sldId id="977"/>
            <p14:sldId id="965"/>
            <p14:sldId id="966"/>
            <p14:sldId id="967"/>
            <p14:sldId id="968"/>
            <p14:sldId id="969"/>
            <p14:sldId id="970"/>
            <p14:sldId id="971"/>
            <p14:sldId id="973"/>
            <p14:sldId id="980"/>
          </p14:sldIdLst>
        </p14:section>
        <p14:section name="Untitled Section" id="{9CAFCBA8-925F-6D43-8EEF-356DBD510513}">
          <p14:sldIdLst>
            <p14:sldId id="1065"/>
            <p14:sldId id="1034"/>
            <p14:sldId id="986"/>
            <p14:sldId id="988"/>
            <p14:sldId id="1001"/>
            <p14:sldId id="989"/>
            <p14:sldId id="990"/>
            <p14:sldId id="991"/>
            <p14:sldId id="993"/>
            <p14:sldId id="995"/>
            <p14:sldId id="996"/>
            <p14:sldId id="997"/>
          </p14:sldIdLst>
        </p14:section>
        <p14:section name="Untitled Section" id="{A0EBE7A6-B093-4B6E-A608-A1BD2CB3E989}">
          <p14:sldIdLst>
            <p14:sldId id="1066"/>
            <p14:sldId id="978"/>
            <p14:sldId id="1003"/>
            <p14:sldId id="974"/>
            <p14:sldId id="975"/>
            <p14:sldId id="976"/>
            <p14:sldId id="1002"/>
          </p14:sldIdLst>
        </p14:section>
        <p14:section name="Untitled Section" id="{595C55F0-14F9-4023-96D5-C5D32CE38B6B}">
          <p14:sldIdLst>
            <p14:sldId id="1060"/>
            <p14:sldId id="534"/>
            <p14:sldId id="97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3016">
          <p15:clr>
            <a:srgbClr val="A4A3A4"/>
          </p15:clr>
        </p15:guide>
        <p15:guide id="2" pos="2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89"/>
    <p:restoredTop sz="90162"/>
  </p:normalViewPr>
  <p:slideViewPr>
    <p:cSldViewPr>
      <p:cViewPr>
        <p:scale>
          <a:sx n="100" d="100"/>
          <a:sy n="100" d="100"/>
        </p:scale>
        <p:origin x="-342" y="-1572"/>
      </p:cViewPr>
      <p:guideLst>
        <p:guide orient="horz" pos="3016"/>
        <p:guide pos="23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9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slide" Target="slides/slide67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87" Type="http://schemas.openxmlformats.org/officeDocument/2006/relationships/slide" Target="slides/slide78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90" Type="http://schemas.openxmlformats.org/officeDocument/2006/relationships/slide" Target="slides/slide81.xml"/><Relationship Id="rId95" Type="http://schemas.openxmlformats.org/officeDocument/2006/relationships/tableStyles" Target="tableStyle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4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A1F25-494E-CA4A-9CE8-2C547F76AFDD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C6DBB-A890-C146-9552-BCB28860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32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6935" algn="l" defTabSz="9138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3866" algn="l" defTabSz="9138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0800" algn="l" defTabSz="9138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7735" algn="l" defTabSz="9138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4669" algn="l" defTabSz="9138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1601" algn="l" defTabSz="9138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8535" algn="l" defTabSz="9138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5468" algn="l" defTabSz="9138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6112E34-8831-4C9E-9052-FA6AAD3EB867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1263" y="685800"/>
            <a:ext cx="4437062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D68C513E-0E37-43E4-BB67-877A6C52844D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1263" y="685800"/>
            <a:ext cx="4437062" cy="34290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62" tIns="45781" rIns="91562" bIns="45781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702756" indent="-270291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4485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BED4E70-2706-46A2-83F7-45F4B2A133F1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AAD97C96-B097-4F48-AEDE-D315BE5378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12196-A8E0-B941-864E-7F4F4F4D1116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908738" name="Rectangle 2">
            <a:extLst>
              <a:ext uri="{FF2B5EF4-FFF2-40B4-BE49-F238E27FC236}">
                <a16:creationId xmlns="" xmlns:a16="http://schemas.microsoft.com/office/drawing/2014/main" id="{7236A118-7C81-894F-9648-4B2D2955D8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31925" y="1143000"/>
            <a:ext cx="3994150" cy="3086100"/>
          </a:xfrm>
          <a:ln/>
        </p:spPr>
      </p:sp>
      <p:sp>
        <p:nvSpPr>
          <p:cNvPr id="1908739" name="Rectangle 3">
            <a:extLst>
              <a:ext uri="{FF2B5EF4-FFF2-40B4-BE49-F238E27FC236}">
                <a16:creationId xmlns="" xmlns:a16="http://schemas.microsoft.com/office/drawing/2014/main" id="{FCAD10E3-9FA5-6C4B-B5D1-C003779158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7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194B485A-7CA8-7346-9EE4-DD4F941C2B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692726-FF6C-5445-B94E-7C06C47C18CF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910786" name="Rectangle 2">
            <a:extLst>
              <a:ext uri="{FF2B5EF4-FFF2-40B4-BE49-F238E27FC236}">
                <a16:creationId xmlns="" xmlns:a16="http://schemas.microsoft.com/office/drawing/2014/main" id="{0EBF4DF6-88AA-4341-B26C-31D52468A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31925" y="1143000"/>
            <a:ext cx="3994150" cy="3086100"/>
          </a:xfrm>
          <a:ln/>
        </p:spPr>
      </p:sp>
      <p:sp>
        <p:nvSpPr>
          <p:cNvPr id="1910787" name="Rectangle 3">
            <a:extLst>
              <a:ext uri="{FF2B5EF4-FFF2-40B4-BE49-F238E27FC236}">
                <a16:creationId xmlns="" xmlns:a16="http://schemas.microsoft.com/office/drawing/2014/main" id="{D9132A6A-C856-224F-8715-4DC8C6046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09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B7B1D64F-6921-014A-8991-BB71A45BCD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D81E8E-4AD5-2845-9529-7EB02B52D9A3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906690" name="Rectangle 2">
            <a:extLst>
              <a:ext uri="{FF2B5EF4-FFF2-40B4-BE49-F238E27FC236}">
                <a16:creationId xmlns="" xmlns:a16="http://schemas.microsoft.com/office/drawing/2014/main" id="{16C16AAF-77C2-974F-BC39-E0A066A08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6675" y="727075"/>
            <a:ext cx="46418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906691" name="Rectangle 3">
            <a:extLst>
              <a:ext uri="{FF2B5EF4-FFF2-40B4-BE49-F238E27FC236}">
                <a16:creationId xmlns="" xmlns:a16="http://schemas.microsoft.com/office/drawing/2014/main" id="{9332AA69-5A9D-7540-9051-90B2C0D2AD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7337" cy="4319588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58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A9F97386-37B2-CA40-B342-D06097A07E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40448C-F7EC-1249-A854-2B68A987372A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857538" name="Rectangle 2">
            <a:extLst>
              <a:ext uri="{FF2B5EF4-FFF2-40B4-BE49-F238E27FC236}">
                <a16:creationId xmlns="" xmlns:a16="http://schemas.microsoft.com/office/drawing/2014/main" id="{E4476109-67DB-F748-96EC-A512BB7BC3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31925" y="1143000"/>
            <a:ext cx="3994150" cy="3086100"/>
          </a:xfrm>
          <a:ln/>
        </p:spPr>
      </p:sp>
      <p:sp>
        <p:nvSpPr>
          <p:cNvPr id="1857539" name="Rectangle 3">
            <a:extLst>
              <a:ext uri="{FF2B5EF4-FFF2-40B4-BE49-F238E27FC236}">
                <a16:creationId xmlns="" xmlns:a16="http://schemas.microsoft.com/office/drawing/2014/main" id="{0D0696B3-7C6E-5E45-8EAF-14C0428B28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426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49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6" y="2974707"/>
            <a:ext cx="6261100" cy="2052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4" y="5426295"/>
            <a:ext cx="5156199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6342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6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7" y="381266"/>
            <a:ext cx="4117801" cy="8172679"/>
          </a:xfrm>
        </p:spPr>
        <p:txBody>
          <a:bodyPr/>
          <a:lstStyle>
            <a:lvl1pPr>
              <a:defRPr sz="3100"/>
            </a:lvl1pPr>
            <a:lvl2pPr>
              <a:defRPr sz="29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6" y="2003828"/>
            <a:ext cx="2423363" cy="6550114"/>
          </a:xfrm>
        </p:spPr>
        <p:txBody>
          <a:bodyPr/>
          <a:lstStyle>
            <a:lvl1pPr marL="0" indent="0">
              <a:buNone/>
              <a:defRPr sz="1300"/>
            </a:lvl1pPr>
            <a:lvl2pPr marL="456935" indent="0">
              <a:buNone/>
              <a:defRPr sz="1100"/>
            </a:lvl2pPr>
            <a:lvl3pPr marL="913866" indent="0">
              <a:buNone/>
              <a:defRPr sz="1100"/>
            </a:lvl3pPr>
            <a:lvl4pPr marL="1370800" indent="0">
              <a:buNone/>
              <a:defRPr sz="900"/>
            </a:lvl4pPr>
            <a:lvl5pPr marL="1827735" indent="0">
              <a:buNone/>
              <a:defRPr sz="900"/>
            </a:lvl5pPr>
            <a:lvl6pPr marL="2284669" indent="0">
              <a:buNone/>
              <a:defRPr sz="900"/>
            </a:lvl6pPr>
            <a:lvl7pPr marL="2741601" indent="0">
              <a:buNone/>
              <a:defRPr sz="900"/>
            </a:lvl7pPr>
            <a:lvl8pPr marL="3198535" indent="0">
              <a:buNone/>
              <a:defRPr sz="900"/>
            </a:lvl8pPr>
            <a:lvl9pPr marL="36554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200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7"/>
            <a:ext cx="4419600" cy="7913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9"/>
            <a:ext cx="4419600" cy="5745481"/>
          </a:xfrm>
        </p:spPr>
        <p:txBody>
          <a:bodyPr/>
          <a:lstStyle>
            <a:lvl1pPr marL="0" indent="0">
              <a:buNone/>
              <a:defRPr sz="3100"/>
            </a:lvl1pPr>
            <a:lvl2pPr marL="456935" indent="0">
              <a:buNone/>
              <a:defRPr sz="2900"/>
            </a:lvl2pPr>
            <a:lvl3pPr marL="913866" indent="0">
              <a:buNone/>
              <a:defRPr sz="2500"/>
            </a:lvl3pPr>
            <a:lvl4pPr marL="1370800" indent="0">
              <a:buNone/>
              <a:defRPr sz="2000"/>
            </a:lvl4pPr>
            <a:lvl5pPr marL="1827735" indent="0">
              <a:buNone/>
              <a:defRPr sz="2000"/>
            </a:lvl5pPr>
            <a:lvl6pPr marL="2284669" indent="0">
              <a:buNone/>
              <a:defRPr sz="2000"/>
            </a:lvl6pPr>
            <a:lvl7pPr marL="2741601" indent="0">
              <a:buNone/>
              <a:defRPr sz="2000"/>
            </a:lvl7pPr>
            <a:lvl8pPr marL="3198535" indent="0">
              <a:buNone/>
              <a:defRPr sz="2000"/>
            </a:lvl8pPr>
            <a:lvl9pPr marL="3655468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5"/>
            <a:ext cx="4419600" cy="1123825"/>
          </a:xfrm>
        </p:spPr>
        <p:txBody>
          <a:bodyPr/>
          <a:lstStyle>
            <a:lvl1pPr marL="0" indent="0">
              <a:buNone/>
              <a:defRPr sz="1300"/>
            </a:lvl1pPr>
            <a:lvl2pPr marL="456935" indent="0">
              <a:buNone/>
              <a:defRPr sz="1100"/>
            </a:lvl2pPr>
            <a:lvl3pPr marL="913866" indent="0">
              <a:buNone/>
              <a:defRPr sz="1100"/>
            </a:lvl3pPr>
            <a:lvl4pPr marL="1370800" indent="0">
              <a:buNone/>
              <a:defRPr sz="900"/>
            </a:lvl4pPr>
            <a:lvl5pPr marL="1827735" indent="0">
              <a:buNone/>
              <a:defRPr sz="900"/>
            </a:lvl5pPr>
            <a:lvl6pPr marL="2284669" indent="0">
              <a:buNone/>
              <a:defRPr sz="900"/>
            </a:lvl6pPr>
            <a:lvl7pPr marL="2741601" indent="0">
              <a:buNone/>
              <a:defRPr sz="900"/>
            </a:lvl7pPr>
            <a:lvl8pPr marL="3198535" indent="0">
              <a:buNone/>
              <a:defRPr sz="900"/>
            </a:lvl8pPr>
            <a:lvl9pPr marL="36554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210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3245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6" y="536424"/>
            <a:ext cx="1657351" cy="11406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4" y="536424"/>
            <a:ext cx="4849283" cy="11406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8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6" y="536424"/>
            <a:ext cx="1657351" cy="11406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4" y="536424"/>
            <a:ext cx="4849283" cy="11406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2" y="2409445"/>
            <a:ext cx="854964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57741" y="5795274"/>
            <a:ext cx="8542933" cy="348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9" y="7228334"/>
            <a:ext cx="3218686" cy="27905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3" y="7228335"/>
            <a:ext cx="2313432" cy="27905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51" y="7228334"/>
            <a:ext cx="2313432" cy="27905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481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927" y="293204"/>
            <a:ext cx="9642541" cy="488337"/>
          </a:xfrm>
        </p:spPr>
        <p:txBody>
          <a:bodyPr lIns="0" tIns="0" rIns="0" bIns="0"/>
          <a:lstStyle>
            <a:lvl1pPr>
              <a:defRPr sz="31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7741" y="1352907"/>
            <a:ext cx="8542933" cy="383695"/>
          </a:xfrm>
        </p:spPr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9" y="7228334"/>
            <a:ext cx="3218686" cy="27905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3" y="7228335"/>
            <a:ext cx="2313432" cy="27905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51" y="7228334"/>
            <a:ext cx="2313432" cy="27905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065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927" y="293204"/>
            <a:ext cx="9642541" cy="488337"/>
          </a:xfrm>
        </p:spPr>
        <p:txBody>
          <a:bodyPr lIns="0" tIns="0" rIns="0" bIns="0"/>
          <a:lstStyle>
            <a:lvl1pPr>
              <a:defRPr sz="31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8" y="1787657"/>
            <a:ext cx="437540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09355" y="1299541"/>
            <a:ext cx="3449782" cy="383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419859" y="7228334"/>
            <a:ext cx="3218686" cy="27905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502923" y="7228335"/>
            <a:ext cx="2313432" cy="27905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242051" y="7228334"/>
            <a:ext cx="2313432" cy="27905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94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927" y="293204"/>
            <a:ext cx="9642541" cy="488337"/>
          </a:xfrm>
        </p:spPr>
        <p:txBody>
          <a:bodyPr lIns="0" tIns="0" rIns="0" bIns="0"/>
          <a:lstStyle>
            <a:lvl1pPr>
              <a:defRPr sz="31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419859" y="7228334"/>
            <a:ext cx="3218686" cy="27905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502923" y="7228335"/>
            <a:ext cx="2313432" cy="27905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7242051" y="7228334"/>
            <a:ext cx="2313432" cy="27905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692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419859" y="7228334"/>
            <a:ext cx="3218686" cy="27905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502923" y="7228335"/>
            <a:ext cx="2313432" cy="27905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7242051" y="7228334"/>
            <a:ext cx="2313432" cy="27905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84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7"/>
            <a:ext cx="6261100" cy="2052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2" y="5426293"/>
            <a:ext cx="5156201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39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39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3" y="6153339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3" y="4058633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3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1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1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19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2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2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3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5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7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49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8"/>
            <a:ext cx="3254596" cy="893297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031" indent="0">
              <a:buNone/>
              <a:defRPr sz="2000" b="1"/>
            </a:lvl2pPr>
            <a:lvl3pPr marL="914063" indent="0">
              <a:buNone/>
              <a:defRPr sz="1800" b="1"/>
            </a:lvl3pPr>
            <a:lvl4pPr marL="1371094" indent="0">
              <a:buNone/>
              <a:defRPr sz="1600" b="1"/>
            </a:lvl4pPr>
            <a:lvl5pPr marL="1828126" indent="0">
              <a:buNone/>
              <a:defRPr sz="1600" b="1"/>
            </a:lvl5pPr>
            <a:lvl6pPr marL="2285158" indent="0">
              <a:buNone/>
              <a:defRPr sz="1600" b="1"/>
            </a:lvl6pPr>
            <a:lvl7pPr marL="2742190" indent="0">
              <a:buNone/>
              <a:defRPr sz="1600" b="1"/>
            </a:lvl7pPr>
            <a:lvl8pPr marL="3199221" indent="0">
              <a:buNone/>
              <a:defRPr sz="1600" b="1"/>
            </a:lvl8pPr>
            <a:lvl9pPr marL="36562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1"/>
            <a:ext cx="3254596" cy="5517169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7" y="2143478"/>
            <a:ext cx="3255874" cy="893297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031" indent="0">
              <a:buNone/>
              <a:defRPr sz="2000" b="1"/>
            </a:lvl2pPr>
            <a:lvl3pPr marL="914063" indent="0">
              <a:buNone/>
              <a:defRPr sz="1800" b="1"/>
            </a:lvl3pPr>
            <a:lvl4pPr marL="1371094" indent="0">
              <a:buNone/>
              <a:defRPr sz="1600" b="1"/>
            </a:lvl4pPr>
            <a:lvl5pPr marL="1828126" indent="0">
              <a:buNone/>
              <a:defRPr sz="1600" b="1"/>
            </a:lvl5pPr>
            <a:lvl6pPr marL="2285158" indent="0">
              <a:buNone/>
              <a:defRPr sz="1600" b="1"/>
            </a:lvl6pPr>
            <a:lvl7pPr marL="2742190" indent="0">
              <a:buNone/>
              <a:defRPr sz="1600" b="1"/>
            </a:lvl7pPr>
            <a:lvl8pPr marL="3199221" indent="0">
              <a:buNone/>
              <a:defRPr sz="1600" b="1"/>
            </a:lvl8pPr>
            <a:lvl9pPr marL="36562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7" y="3036771"/>
            <a:ext cx="3255874" cy="5517169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1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511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18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6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1" y="381259"/>
            <a:ext cx="4117799" cy="81726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6" y="2003825"/>
            <a:ext cx="2423363" cy="6550114"/>
          </a:xfrm>
        </p:spPr>
        <p:txBody>
          <a:bodyPr/>
          <a:lstStyle>
            <a:lvl1pPr marL="0" indent="0">
              <a:buNone/>
              <a:defRPr sz="1400"/>
            </a:lvl1pPr>
            <a:lvl2pPr marL="457031" indent="0">
              <a:buNone/>
              <a:defRPr sz="1200"/>
            </a:lvl2pPr>
            <a:lvl3pPr marL="914063" indent="0">
              <a:buNone/>
              <a:defRPr sz="1000"/>
            </a:lvl3pPr>
            <a:lvl4pPr marL="1371094" indent="0">
              <a:buNone/>
              <a:defRPr sz="900"/>
            </a:lvl4pPr>
            <a:lvl5pPr marL="1828126" indent="0">
              <a:buNone/>
              <a:defRPr sz="900"/>
            </a:lvl5pPr>
            <a:lvl6pPr marL="2285158" indent="0">
              <a:buNone/>
              <a:defRPr sz="900"/>
            </a:lvl6pPr>
            <a:lvl7pPr marL="2742190" indent="0">
              <a:buNone/>
              <a:defRPr sz="900"/>
            </a:lvl7pPr>
            <a:lvl8pPr marL="3199221" indent="0">
              <a:buNone/>
              <a:defRPr sz="900"/>
            </a:lvl8pPr>
            <a:lvl9pPr marL="36562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796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0"/>
            <a:ext cx="4419600" cy="791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6"/>
            <a:ext cx="4419600" cy="5745480"/>
          </a:xfrm>
        </p:spPr>
        <p:txBody>
          <a:bodyPr/>
          <a:lstStyle>
            <a:lvl1pPr marL="0" indent="0">
              <a:buNone/>
              <a:defRPr sz="3200"/>
            </a:lvl1pPr>
            <a:lvl2pPr marL="457031" indent="0">
              <a:buNone/>
              <a:defRPr sz="2800"/>
            </a:lvl2pPr>
            <a:lvl3pPr marL="914063" indent="0">
              <a:buNone/>
              <a:defRPr sz="2500"/>
            </a:lvl3pPr>
            <a:lvl4pPr marL="1371094" indent="0">
              <a:buNone/>
              <a:defRPr sz="2000"/>
            </a:lvl4pPr>
            <a:lvl5pPr marL="1828126" indent="0">
              <a:buNone/>
              <a:defRPr sz="2000"/>
            </a:lvl5pPr>
            <a:lvl6pPr marL="2285158" indent="0">
              <a:buNone/>
              <a:defRPr sz="2000"/>
            </a:lvl6pPr>
            <a:lvl7pPr marL="2742190" indent="0">
              <a:buNone/>
              <a:defRPr sz="2000"/>
            </a:lvl7pPr>
            <a:lvl8pPr marL="3199221" indent="0">
              <a:buNone/>
              <a:defRPr sz="2000"/>
            </a:lvl8pPr>
            <a:lvl9pPr marL="3656254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6"/>
            <a:ext cx="4419600" cy="1123826"/>
          </a:xfrm>
        </p:spPr>
        <p:txBody>
          <a:bodyPr/>
          <a:lstStyle>
            <a:lvl1pPr marL="0" indent="0">
              <a:buNone/>
              <a:defRPr sz="1400"/>
            </a:lvl1pPr>
            <a:lvl2pPr marL="457031" indent="0">
              <a:buNone/>
              <a:defRPr sz="1200"/>
            </a:lvl2pPr>
            <a:lvl3pPr marL="914063" indent="0">
              <a:buNone/>
              <a:defRPr sz="1000"/>
            </a:lvl3pPr>
            <a:lvl4pPr marL="1371094" indent="0">
              <a:buNone/>
              <a:defRPr sz="900"/>
            </a:lvl4pPr>
            <a:lvl5pPr marL="1828126" indent="0">
              <a:buNone/>
              <a:defRPr sz="900"/>
            </a:lvl5pPr>
            <a:lvl6pPr marL="2285158" indent="0">
              <a:buNone/>
              <a:defRPr sz="900"/>
            </a:lvl6pPr>
            <a:lvl7pPr marL="2742190" indent="0">
              <a:buNone/>
              <a:defRPr sz="900"/>
            </a:lvl7pPr>
            <a:lvl8pPr marL="3199221" indent="0">
              <a:buNone/>
              <a:defRPr sz="900"/>
            </a:lvl8pPr>
            <a:lvl9pPr marL="36562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923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03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1" y="536423"/>
            <a:ext cx="1657350" cy="11406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5" y="536423"/>
            <a:ext cx="4849283" cy="11406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88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42870" y="672485"/>
            <a:ext cx="9372660" cy="865413"/>
          </a:xfrm>
          <a:prstGeom prst="rect">
            <a:avLst/>
          </a:prstGeom>
        </p:spPr>
        <p:txBody>
          <a:bodyPr spcFirstLastPara="1" wrap="square" lIns="91394" tIns="91394" rIns="91394" bIns="91394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42870" y="1741519"/>
            <a:ext cx="9372660" cy="5162560"/>
          </a:xfrm>
          <a:prstGeom prst="rect">
            <a:avLst/>
          </a:prstGeom>
        </p:spPr>
        <p:txBody>
          <a:bodyPr spcFirstLastPara="1" wrap="square" lIns="91394" tIns="91394" rIns="91394" bIns="91394" anchor="t" anchorCtr="0"/>
          <a:lstStyle>
            <a:lvl1pPr marL="502744" lvl="0" indent="-377058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005489" lvl="1" indent="-349127" rtl="0">
              <a:spcBef>
                <a:spcPts val="1759"/>
              </a:spcBef>
              <a:spcAft>
                <a:spcPts val="0"/>
              </a:spcAft>
              <a:buSzPts val="1400"/>
              <a:buChar char="○"/>
              <a:defRPr/>
            </a:lvl2pPr>
            <a:lvl3pPr marL="1508230" lvl="2" indent="-349127" rtl="0">
              <a:spcBef>
                <a:spcPts val="1759"/>
              </a:spcBef>
              <a:spcAft>
                <a:spcPts val="0"/>
              </a:spcAft>
              <a:buSzPts val="1400"/>
              <a:buChar char="■"/>
              <a:defRPr/>
            </a:lvl3pPr>
            <a:lvl4pPr marL="2010975" lvl="3" indent="-349127" rtl="0">
              <a:spcBef>
                <a:spcPts val="1759"/>
              </a:spcBef>
              <a:spcAft>
                <a:spcPts val="0"/>
              </a:spcAft>
              <a:buSzPts val="1400"/>
              <a:buChar char="●"/>
              <a:defRPr/>
            </a:lvl4pPr>
            <a:lvl5pPr marL="2513718" lvl="4" indent="-349127" rtl="0">
              <a:spcBef>
                <a:spcPts val="1759"/>
              </a:spcBef>
              <a:spcAft>
                <a:spcPts val="0"/>
              </a:spcAft>
              <a:buSzPts val="1400"/>
              <a:buChar char="○"/>
              <a:defRPr/>
            </a:lvl5pPr>
            <a:lvl6pPr marL="3016463" lvl="5" indent="-349127" rtl="0">
              <a:spcBef>
                <a:spcPts val="1759"/>
              </a:spcBef>
              <a:spcAft>
                <a:spcPts val="0"/>
              </a:spcAft>
              <a:buSzPts val="1400"/>
              <a:buChar char="■"/>
              <a:defRPr/>
            </a:lvl6pPr>
            <a:lvl7pPr marL="3519205" lvl="6" indent="-349127" rtl="0">
              <a:spcBef>
                <a:spcPts val="1759"/>
              </a:spcBef>
              <a:spcAft>
                <a:spcPts val="0"/>
              </a:spcAft>
              <a:buSzPts val="1400"/>
              <a:buChar char="●"/>
              <a:defRPr/>
            </a:lvl7pPr>
            <a:lvl8pPr marL="4021949" lvl="7" indent="-349127" rtl="0">
              <a:spcBef>
                <a:spcPts val="1759"/>
              </a:spcBef>
              <a:spcAft>
                <a:spcPts val="0"/>
              </a:spcAft>
              <a:buSzPts val="1400"/>
              <a:buChar char="○"/>
              <a:defRPr/>
            </a:lvl8pPr>
            <a:lvl9pPr marL="4524693" lvl="8" indent="-349127" rtl="0">
              <a:spcBef>
                <a:spcPts val="1759"/>
              </a:spcBef>
              <a:spcAft>
                <a:spcPts val="1759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9319704" y="7046642"/>
            <a:ext cx="603570" cy="594773"/>
          </a:xfrm>
          <a:prstGeom prst="rect">
            <a:avLst/>
          </a:prstGeom>
        </p:spPr>
        <p:txBody>
          <a:bodyPr spcFirstLastPara="1" wrap="square" lIns="91394" tIns="91394" rIns="91394" bIns="9139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5231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/>
            </a:lvl1pPr>
            <a:lvl2pPr marL="509233" indent="0" algn="ctr">
              <a:buNone/>
              <a:defRPr/>
            </a:lvl2pPr>
            <a:lvl3pPr marL="1018467" indent="0" algn="ctr">
              <a:buNone/>
              <a:defRPr/>
            </a:lvl3pPr>
            <a:lvl4pPr marL="1527701" indent="0" algn="ctr">
              <a:buNone/>
              <a:defRPr/>
            </a:lvl4pPr>
            <a:lvl5pPr marL="2036935" indent="0" algn="ctr">
              <a:buNone/>
              <a:defRPr/>
            </a:lvl5pPr>
            <a:lvl6pPr marL="2546169" indent="0" algn="ctr">
              <a:buNone/>
              <a:defRPr/>
            </a:lvl6pPr>
            <a:lvl7pPr marL="3055400" indent="0" algn="ctr">
              <a:buNone/>
              <a:defRPr/>
            </a:lvl7pPr>
            <a:lvl8pPr marL="3564636" indent="0" algn="ctr">
              <a:buNone/>
              <a:defRPr/>
            </a:lvl8pPr>
            <a:lvl9pPr marL="407386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3745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6" y="6153341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6" y="4058634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0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27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846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416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985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5546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1391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1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9233" indent="0">
              <a:buNone/>
              <a:defRPr sz="2000"/>
            </a:lvl2pPr>
            <a:lvl3pPr marL="1018467" indent="0">
              <a:buNone/>
              <a:defRPr sz="1800"/>
            </a:lvl3pPr>
            <a:lvl4pPr marL="1527701" indent="0">
              <a:buNone/>
              <a:defRPr sz="1600"/>
            </a:lvl4pPr>
            <a:lvl5pPr marL="2036935" indent="0">
              <a:buNone/>
              <a:defRPr sz="1600"/>
            </a:lvl5pPr>
            <a:lvl6pPr marL="2546169" indent="0">
              <a:buNone/>
              <a:defRPr sz="1600"/>
            </a:lvl6pPr>
            <a:lvl7pPr marL="3055400" indent="0">
              <a:buNone/>
              <a:defRPr sz="1600"/>
            </a:lvl7pPr>
            <a:lvl8pPr marL="3564636" indent="0">
              <a:buNone/>
              <a:defRPr sz="1600"/>
            </a:lvl8pPr>
            <a:lvl9pPr marL="4073867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41853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740" y="863600"/>
            <a:ext cx="4358640" cy="6045200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863600"/>
            <a:ext cx="4358640" cy="6045200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5057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233" indent="0">
              <a:buNone/>
              <a:defRPr sz="2200" b="1"/>
            </a:lvl2pPr>
            <a:lvl3pPr marL="1018467" indent="0">
              <a:buNone/>
              <a:defRPr sz="2000" b="1"/>
            </a:lvl3pPr>
            <a:lvl4pPr marL="1527701" indent="0">
              <a:buNone/>
              <a:defRPr sz="1800" b="1"/>
            </a:lvl4pPr>
            <a:lvl5pPr marL="2036935" indent="0">
              <a:buNone/>
              <a:defRPr sz="1800" b="1"/>
            </a:lvl5pPr>
            <a:lvl6pPr marL="2546169" indent="0">
              <a:buNone/>
              <a:defRPr sz="1800" b="1"/>
            </a:lvl6pPr>
            <a:lvl7pPr marL="3055400" indent="0">
              <a:buNone/>
              <a:defRPr sz="1800" b="1"/>
            </a:lvl7pPr>
            <a:lvl8pPr marL="3564636" indent="0">
              <a:buNone/>
              <a:defRPr sz="1800" b="1"/>
            </a:lvl8pPr>
            <a:lvl9pPr marL="4073867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1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233" indent="0">
              <a:buNone/>
              <a:defRPr sz="2200" b="1"/>
            </a:lvl2pPr>
            <a:lvl3pPr marL="1018467" indent="0">
              <a:buNone/>
              <a:defRPr sz="2000" b="1"/>
            </a:lvl3pPr>
            <a:lvl4pPr marL="1527701" indent="0">
              <a:buNone/>
              <a:defRPr sz="1800" b="1"/>
            </a:lvl4pPr>
            <a:lvl5pPr marL="2036935" indent="0">
              <a:buNone/>
              <a:defRPr sz="1800" b="1"/>
            </a:lvl5pPr>
            <a:lvl6pPr marL="2546169" indent="0">
              <a:buNone/>
              <a:defRPr sz="1800" b="1"/>
            </a:lvl6pPr>
            <a:lvl7pPr marL="3055400" indent="0">
              <a:buNone/>
              <a:defRPr sz="1800" b="1"/>
            </a:lvl7pPr>
            <a:lvl8pPr marL="3564636" indent="0">
              <a:buNone/>
              <a:defRPr sz="1800" b="1"/>
            </a:lvl8pPr>
            <a:lvl9pPr marL="4073867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1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7398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6087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89999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4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4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233" indent="0">
              <a:buNone/>
              <a:defRPr sz="1300"/>
            </a:lvl2pPr>
            <a:lvl3pPr marL="1018467" indent="0">
              <a:buNone/>
              <a:defRPr sz="1100"/>
            </a:lvl3pPr>
            <a:lvl4pPr marL="1527701" indent="0">
              <a:buNone/>
              <a:defRPr sz="1000"/>
            </a:lvl4pPr>
            <a:lvl5pPr marL="2036935" indent="0">
              <a:buNone/>
              <a:defRPr sz="1000"/>
            </a:lvl5pPr>
            <a:lvl6pPr marL="2546169" indent="0">
              <a:buNone/>
              <a:defRPr sz="1000"/>
            </a:lvl6pPr>
            <a:lvl7pPr marL="3055400" indent="0">
              <a:buNone/>
              <a:defRPr sz="1000"/>
            </a:lvl7pPr>
            <a:lvl8pPr marL="3564636" indent="0">
              <a:buNone/>
              <a:defRPr sz="1000"/>
            </a:lvl8pPr>
            <a:lvl9pPr marL="407386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90992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9233" indent="0">
              <a:buNone/>
              <a:defRPr sz="3100"/>
            </a:lvl2pPr>
            <a:lvl3pPr marL="1018467" indent="0">
              <a:buNone/>
              <a:defRPr sz="2700"/>
            </a:lvl3pPr>
            <a:lvl4pPr marL="1527701" indent="0">
              <a:buNone/>
              <a:defRPr sz="2200"/>
            </a:lvl4pPr>
            <a:lvl5pPr marL="2036935" indent="0">
              <a:buNone/>
              <a:defRPr sz="2200"/>
            </a:lvl5pPr>
            <a:lvl6pPr marL="2546169" indent="0">
              <a:buNone/>
              <a:defRPr sz="2200"/>
            </a:lvl6pPr>
            <a:lvl7pPr marL="3055400" indent="0">
              <a:buNone/>
              <a:defRPr sz="2200"/>
            </a:lvl7pPr>
            <a:lvl8pPr marL="3564636" indent="0">
              <a:buNone/>
              <a:defRPr sz="2200"/>
            </a:lvl8pPr>
            <a:lvl9pPr marL="4073867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233" indent="0">
              <a:buNone/>
              <a:defRPr sz="1300"/>
            </a:lvl2pPr>
            <a:lvl3pPr marL="1018467" indent="0">
              <a:buNone/>
              <a:defRPr sz="1100"/>
            </a:lvl3pPr>
            <a:lvl4pPr marL="1527701" indent="0">
              <a:buNone/>
              <a:defRPr sz="1000"/>
            </a:lvl4pPr>
            <a:lvl5pPr marL="2036935" indent="0">
              <a:buNone/>
              <a:defRPr sz="1000"/>
            </a:lvl5pPr>
            <a:lvl6pPr marL="2546169" indent="0">
              <a:buNone/>
              <a:defRPr sz="1000"/>
            </a:lvl6pPr>
            <a:lvl7pPr marL="3055400" indent="0">
              <a:buNone/>
              <a:defRPr sz="1000"/>
            </a:lvl7pPr>
            <a:lvl8pPr marL="3564636" indent="0">
              <a:buNone/>
              <a:defRPr sz="1000"/>
            </a:lvl8pPr>
            <a:lvl9pPr marL="407386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968926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1274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800" y="86360"/>
            <a:ext cx="2514600" cy="68224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86360"/>
            <a:ext cx="7376160" cy="68224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2504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8"/>
            <a:ext cx="3253318" cy="631958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4" y="2234358"/>
            <a:ext cx="3253318" cy="631958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360"/>
            <a:ext cx="10058400" cy="6045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6740" y="863600"/>
            <a:ext cx="4358640" cy="604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863600"/>
            <a:ext cx="4358640" cy="604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039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360"/>
            <a:ext cx="10058400" cy="6045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6740" y="863600"/>
            <a:ext cx="4358640" cy="604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020" y="863600"/>
            <a:ext cx="4358640" cy="2936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020" y="3972560"/>
            <a:ext cx="4358640" cy="2936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0011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7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141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239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90"/>
            <a:ext cx="8549640" cy="1543686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32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891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8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4" y="1739798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4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9332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58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463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7" y="309459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7" y="1626451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8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6935" indent="0">
              <a:buNone/>
              <a:defRPr sz="2000" b="1"/>
            </a:lvl2pPr>
            <a:lvl3pPr marL="913866" indent="0">
              <a:buNone/>
              <a:defRPr sz="1800" b="1"/>
            </a:lvl3pPr>
            <a:lvl4pPr marL="1370800" indent="0">
              <a:buNone/>
              <a:defRPr sz="1400" b="1"/>
            </a:lvl4pPr>
            <a:lvl5pPr marL="1827735" indent="0">
              <a:buNone/>
              <a:defRPr sz="1400" b="1"/>
            </a:lvl5pPr>
            <a:lvl6pPr marL="2284669" indent="0">
              <a:buNone/>
              <a:defRPr sz="1400" b="1"/>
            </a:lvl6pPr>
            <a:lvl7pPr marL="2741601" indent="0">
              <a:buNone/>
              <a:defRPr sz="1400" b="1"/>
            </a:lvl7pPr>
            <a:lvl8pPr marL="3198535" indent="0">
              <a:buNone/>
              <a:defRPr sz="1400" b="1"/>
            </a:lvl8pPr>
            <a:lvl9pPr marL="36554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5"/>
            <a:ext cx="3254596" cy="551717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8" y="2143474"/>
            <a:ext cx="3255875" cy="893298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6935" indent="0">
              <a:buNone/>
              <a:defRPr sz="2000" b="1"/>
            </a:lvl2pPr>
            <a:lvl3pPr marL="913866" indent="0">
              <a:buNone/>
              <a:defRPr sz="1800" b="1"/>
            </a:lvl3pPr>
            <a:lvl4pPr marL="1370800" indent="0">
              <a:buNone/>
              <a:defRPr sz="1400" b="1"/>
            </a:lvl4pPr>
            <a:lvl5pPr marL="1827735" indent="0">
              <a:buNone/>
              <a:defRPr sz="1400" b="1"/>
            </a:lvl5pPr>
            <a:lvl6pPr marL="2284669" indent="0">
              <a:buNone/>
              <a:defRPr sz="1400" b="1"/>
            </a:lvl6pPr>
            <a:lvl7pPr marL="2741601" indent="0">
              <a:buNone/>
              <a:defRPr sz="1400" b="1"/>
            </a:lvl7pPr>
            <a:lvl8pPr marL="3198535" indent="0">
              <a:buNone/>
              <a:defRPr sz="1400" b="1"/>
            </a:lvl8pPr>
            <a:lvl9pPr marL="36554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8" y="3036775"/>
            <a:ext cx="3255875" cy="551717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9483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668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61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61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641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431800"/>
            <a:ext cx="8549640" cy="690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4380" y="1640840"/>
            <a:ext cx="8549640" cy="526796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0888" y="7081520"/>
            <a:ext cx="5870893" cy="5181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>
                <a:solidFill>
                  <a:prstClr val="black">
                    <a:tint val="75000"/>
                  </a:prstClr>
                </a:solidFill>
              </a:rPr>
              <a:t>SIGNL 158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208520" y="7081520"/>
            <a:ext cx="2095500" cy="518160"/>
          </a:xfrm>
        </p:spPr>
        <p:txBody>
          <a:bodyPr/>
          <a:lstStyle>
            <a:lvl1pPr>
              <a:defRPr/>
            </a:lvl1pPr>
          </a:lstStyle>
          <a:p>
            <a:fld id="{433AD387-5C1F-4B67-8A23-2149A3BABF5A}" type="slidenum">
              <a:rPr lang="en-US" altLang="ja-JP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ja-JP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0600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9052560" cy="24774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0" y="4463733"/>
            <a:ext cx="9052560" cy="24792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7077922"/>
            <a:ext cx="2346960" cy="5397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6620" y="7077922"/>
            <a:ext cx="3185160" cy="5397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8520" y="7077922"/>
            <a:ext cx="2346960" cy="539750"/>
          </a:xfrm>
        </p:spPr>
        <p:txBody>
          <a:bodyPr/>
          <a:lstStyle>
            <a:lvl1pPr>
              <a:defRPr/>
            </a:lvl1pPr>
          </a:lstStyle>
          <a:p>
            <a:fld id="{1EC9A007-2EC0-4C30-8975-739DDD728C7A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9264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2920" y="311256"/>
            <a:ext cx="905256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2920" y="1813560"/>
            <a:ext cx="4442460" cy="24774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020" y="1813560"/>
            <a:ext cx="4442460" cy="24774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2920" y="4463733"/>
            <a:ext cx="4442460" cy="24792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3020" y="4463733"/>
            <a:ext cx="4442460" cy="24792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2920" y="7077922"/>
            <a:ext cx="2346960" cy="5397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36620" y="7077922"/>
            <a:ext cx="3185160" cy="5397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08520" y="7077922"/>
            <a:ext cx="2346960" cy="539750"/>
          </a:xfrm>
        </p:spPr>
        <p:txBody>
          <a:bodyPr/>
          <a:lstStyle>
            <a:lvl1pPr>
              <a:defRPr/>
            </a:lvl1pPr>
          </a:lstStyle>
          <a:p>
            <a:fld id="{A7C044E1-9FF6-48F2-BD2E-D71BA76C0CB6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264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2920" y="1813560"/>
            <a:ext cx="4442460" cy="5129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020" y="1813560"/>
            <a:ext cx="4442460" cy="24774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020" y="4463733"/>
            <a:ext cx="4442460" cy="24792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02920" y="7077922"/>
            <a:ext cx="2346960" cy="5397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36620" y="7077922"/>
            <a:ext cx="3185160" cy="5397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08520" y="7077922"/>
            <a:ext cx="2346960" cy="539750"/>
          </a:xfrm>
        </p:spPr>
        <p:txBody>
          <a:bodyPr/>
          <a:lstStyle>
            <a:lvl1pPr>
              <a:defRPr/>
            </a:lvl1pPr>
          </a:lstStyle>
          <a:p>
            <a:fld id="{675CA84E-8B98-42A5-A000-6D611E2F717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670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4442460" cy="5129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020" y="1813560"/>
            <a:ext cx="4442460" cy="24774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020" y="4463733"/>
            <a:ext cx="4442460" cy="24792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02920" y="7077922"/>
            <a:ext cx="2346960" cy="5397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36620" y="7077922"/>
            <a:ext cx="3185160" cy="5397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08520" y="7077922"/>
            <a:ext cx="2346960" cy="539750"/>
          </a:xfrm>
        </p:spPr>
        <p:txBody>
          <a:bodyPr/>
          <a:lstStyle>
            <a:lvl1pPr>
              <a:defRPr/>
            </a:lvl1pPr>
          </a:lstStyle>
          <a:p>
            <a:fld id="{8587102B-640E-4830-83BD-F836DA7FAC18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1184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/>
            </a:lvl1pPr>
            <a:lvl2pPr marL="509412" indent="0" algn="ctr">
              <a:buNone/>
              <a:defRPr/>
            </a:lvl2pPr>
            <a:lvl3pPr marL="1018824" indent="0" algn="ctr">
              <a:buNone/>
              <a:defRPr/>
            </a:lvl3pPr>
            <a:lvl4pPr marL="1528237" indent="0" algn="ctr">
              <a:buNone/>
              <a:defRPr/>
            </a:lvl4pPr>
            <a:lvl5pPr marL="2037649" indent="0" algn="ctr">
              <a:buNone/>
              <a:defRPr/>
            </a:lvl5pPr>
            <a:lvl6pPr marL="2547061" indent="0" algn="ctr">
              <a:buNone/>
              <a:defRPr/>
            </a:lvl6pPr>
            <a:lvl7pPr marL="3056473" indent="0" algn="ctr">
              <a:buNone/>
              <a:defRPr/>
            </a:lvl7pPr>
            <a:lvl8pPr marL="3565886" indent="0" algn="ctr">
              <a:buNone/>
              <a:defRPr/>
            </a:lvl8pPr>
            <a:lvl9pPr marL="407529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A65FE5-C281-4FDE-9CCD-F4301E7B89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2526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183222-A840-4762-B427-3CDCDA91C6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10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9412" indent="0">
              <a:buNone/>
              <a:defRPr sz="2000"/>
            </a:lvl2pPr>
            <a:lvl3pPr marL="1018824" indent="0">
              <a:buNone/>
              <a:defRPr sz="1800"/>
            </a:lvl3pPr>
            <a:lvl4pPr marL="1528237" indent="0">
              <a:buNone/>
              <a:defRPr sz="1600"/>
            </a:lvl4pPr>
            <a:lvl5pPr marL="2037649" indent="0">
              <a:buNone/>
              <a:defRPr sz="1600"/>
            </a:lvl5pPr>
            <a:lvl6pPr marL="2547061" indent="0">
              <a:buNone/>
              <a:defRPr sz="1600"/>
            </a:lvl6pPr>
            <a:lvl7pPr marL="3056473" indent="0">
              <a:buNone/>
              <a:defRPr sz="1600"/>
            </a:lvl7pPr>
            <a:lvl8pPr marL="3565886" indent="0">
              <a:buNone/>
              <a:defRPr sz="1600"/>
            </a:lvl8pPr>
            <a:lvl9pPr marL="4075298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19EC8B-C79A-4C92-B027-AD42757AFD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8514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813560"/>
            <a:ext cx="4191000" cy="5095240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191000" cy="5095240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9FF4DF-21DE-46E1-B9C6-5E8E362B41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97060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8B0357-5151-4C62-8FCE-6511EABABE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73174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02E371-00F8-44DB-BC56-4FBA5652EF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27609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7D0865-FBB3-4AED-928D-2480100F99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44592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4D07B2-60E0-4FA3-B33E-FB7566366D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6688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63EE4-2653-483D-B849-60ACBBC436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8506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AFB047-54AB-421A-AE08-436D677F46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2434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610" y="192512"/>
            <a:ext cx="2137410" cy="671628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192512"/>
            <a:ext cx="6244590" cy="67162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CE2CA0-A5CE-491F-9055-CDA2C0A7A2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38930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192511"/>
            <a:ext cx="85496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4380" y="1813560"/>
            <a:ext cx="4191000" cy="5095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020" y="1813560"/>
            <a:ext cx="4191000" cy="24612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020" y="4447540"/>
            <a:ext cx="4191000" cy="24612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77261-F874-43FF-A9B3-18F61E5BDB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13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192511"/>
            <a:ext cx="85496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4380" y="1813560"/>
            <a:ext cx="4191000" cy="5095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191000" cy="5095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A66FD4-9404-499C-B446-C1F4C6944F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3889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192511"/>
            <a:ext cx="85496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813560"/>
            <a:ext cx="4191000" cy="5095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13020" y="1813560"/>
            <a:ext cx="4191000" cy="24612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13020" y="4447540"/>
            <a:ext cx="4191000" cy="24612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ED87EF-B1E1-4834-B69F-30F3B82FB4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2658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6" y="2974707"/>
            <a:ext cx="6261100" cy="2052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4" y="5426295"/>
            <a:ext cx="5156199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024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624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6" y="6153341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6" y="4058634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0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27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846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416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985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5546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4297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8"/>
            <a:ext cx="3253318" cy="631958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4" y="2234358"/>
            <a:ext cx="3253318" cy="631958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28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8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6935" indent="0">
              <a:buNone/>
              <a:defRPr sz="2000" b="1"/>
            </a:lvl2pPr>
            <a:lvl3pPr marL="913866" indent="0">
              <a:buNone/>
              <a:defRPr sz="1800" b="1"/>
            </a:lvl3pPr>
            <a:lvl4pPr marL="1370800" indent="0">
              <a:buNone/>
              <a:defRPr sz="1400" b="1"/>
            </a:lvl4pPr>
            <a:lvl5pPr marL="1827735" indent="0">
              <a:buNone/>
              <a:defRPr sz="1400" b="1"/>
            </a:lvl5pPr>
            <a:lvl6pPr marL="2284669" indent="0">
              <a:buNone/>
              <a:defRPr sz="1400" b="1"/>
            </a:lvl6pPr>
            <a:lvl7pPr marL="2741601" indent="0">
              <a:buNone/>
              <a:defRPr sz="1400" b="1"/>
            </a:lvl7pPr>
            <a:lvl8pPr marL="3198535" indent="0">
              <a:buNone/>
              <a:defRPr sz="1400" b="1"/>
            </a:lvl8pPr>
            <a:lvl9pPr marL="36554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5"/>
            <a:ext cx="3254596" cy="551717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8" y="2143474"/>
            <a:ext cx="3255875" cy="893298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6935" indent="0">
              <a:buNone/>
              <a:defRPr sz="2000" b="1"/>
            </a:lvl2pPr>
            <a:lvl3pPr marL="913866" indent="0">
              <a:buNone/>
              <a:defRPr sz="1800" b="1"/>
            </a:lvl3pPr>
            <a:lvl4pPr marL="1370800" indent="0">
              <a:buNone/>
              <a:defRPr sz="1400" b="1"/>
            </a:lvl4pPr>
            <a:lvl5pPr marL="1827735" indent="0">
              <a:buNone/>
              <a:defRPr sz="1400" b="1"/>
            </a:lvl5pPr>
            <a:lvl6pPr marL="2284669" indent="0">
              <a:buNone/>
              <a:defRPr sz="1400" b="1"/>
            </a:lvl6pPr>
            <a:lvl7pPr marL="2741601" indent="0">
              <a:buNone/>
              <a:defRPr sz="1400" b="1"/>
            </a:lvl7pPr>
            <a:lvl8pPr marL="3198535" indent="0">
              <a:buNone/>
              <a:defRPr sz="1400" b="1"/>
            </a:lvl8pPr>
            <a:lvl9pPr marL="36554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8" y="3036775"/>
            <a:ext cx="3255875" cy="551717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6795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0965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9552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6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7" y="381266"/>
            <a:ext cx="4117801" cy="8172679"/>
          </a:xfrm>
        </p:spPr>
        <p:txBody>
          <a:bodyPr/>
          <a:lstStyle>
            <a:lvl1pPr>
              <a:defRPr sz="3100"/>
            </a:lvl1pPr>
            <a:lvl2pPr>
              <a:defRPr sz="29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6" y="2003828"/>
            <a:ext cx="2423363" cy="6550114"/>
          </a:xfrm>
        </p:spPr>
        <p:txBody>
          <a:bodyPr/>
          <a:lstStyle>
            <a:lvl1pPr marL="0" indent="0">
              <a:buNone/>
              <a:defRPr sz="1300"/>
            </a:lvl1pPr>
            <a:lvl2pPr marL="456935" indent="0">
              <a:buNone/>
              <a:defRPr sz="1100"/>
            </a:lvl2pPr>
            <a:lvl3pPr marL="913866" indent="0">
              <a:buNone/>
              <a:defRPr sz="1100"/>
            </a:lvl3pPr>
            <a:lvl4pPr marL="1370800" indent="0">
              <a:buNone/>
              <a:defRPr sz="900"/>
            </a:lvl4pPr>
            <a:lvl5pPr marL="1827735" indent="0">
              <a:buNone/>
              <a:defRPr sz="900"/>
            </a:lvl5pPr>
            <a:lvl6pPr marL="2284669" indent="0">
              <a:buNone/>
              <a:defRPr sz="900"/>
            </a:lvl6pPr>
            <a:lvl7pPr marL="2741601" indent="0">
              <a:buNone/>
              <a:defRPr sz="900"/>
            </a:lvl7pPr>
            <a:lvl8pPr marL="3198535" indent="0">
              <a:buNone/>
              <a:defRPr sz="900"/>
            </a:lvl8pPr>
            <a:lvl9pPr marL="36554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65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6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7" y="381266"/>
            <a:ext cx="4117801" cy="8172679"/>
          </a:xfrm>
        </p:spPr>
        <p:txBody>
          <a:bodyPr/>
          <a:lstStyle>
            <a:lvl1pPr>
              <a:defRPr sz="3100"/>
            </a:lvl1pPr>
            <a:lvl2pPr>
              <a:defRPr sz="29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6" y="2003828"/>
            <a:ext cx="2423363" cy="6550114"/>
          </a:xfrm>
        </p:spPr>
        <p:txBody>
          <a:bodyPr/>
          <a:lstStyle>
            <a:lvl1pPr marL="0" indent="0">
              <a:buNone/>
              <a:defRPr sz="1300"/>
            </a:lvl1pPr>
            <a:lvl2pPr marL="456935" indent="0">
              <a:buNone/>
              <a:defRPr sz="1100"/>
            </a:lvl2pPr>
            <a:lvl3pPr marL="913866" indent="0">
              <a:buNone/>
              <a:defRPr sz="1100"/>
            </a:lvl3pPr>
            <a:lvl4pPr marL="1370800" indent="0">
              <a:buNone/>
              <a:defRPr sz="900"/>
            </a:lvl4pPr>
            <a:lvl5pPr marL="1827735" indent="0">
              <a:buNone/>
              <a:defRPr sz="900"/>
            </a:lvl5pPr>
            <a:lvl6pPr marL="2284669" indent="0">
              <a:buNone/>
              <a:defRPr sz="900"/>
            </a:lvl6pPr>
            <a:lvl7pPr marL="2741601" indent="0">
              <a:buNone/>
              <a:defRPr sz="900"/>
            </a:lvl7pPr>
            <a:lvl8pPr marL="3198535" indent="0">
              <a:buNone/>
              <a:defRPr sz="900"/>
            </a:lvl8pPr>
            <a:lvl9pPr marL="36554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7"/>
            <a:ext cx="4419600" cy="7913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9"/>
            <a:ext cx="4419600" cy="5745481"/>
          </a:xfrm>
        </p:spPr>
        <p:txBody>
          <a:bodyPr/>
          <a:lstStyle>
            <a:lvl1pPr marL="0" indent="0">
              <a:buNone/>
              <a:defRPr sz="3100"/>
            </a:lvl1pPr>
            <a:lvl2pPr marL="456935" indent="0">
              <a:buNone/>
              <a:defRPr sz="2900"/>
            </a:lvl2pPr>
            <a:lvl3pPr marL="913866" indent="0">
              <a:buNone/>
              <a:defRPr sz="2500"/>
            </a:lvl3pPr>
            <a:lvl4pPr marL="1370800" indent="0">
              <a:buNone/>
              <a:defRPr sz="2000"/>
            </a:lvl4pPr>
            <a:lvl5pPr marL="1827735" indent="0">
              <a:buNone/>
              <a:defRPr sz="2000"/>
            </a:lvl5pPr>
            <a:lvl6pPr marL="2284669" indent="0">
              <a:buNone/>
              <a:defRPr sz="2000"/>
            </a:lvl6pPr>
            <a:lvl7pPr marL="2741601" indent="0">
              <a:buNone/>
              <a:defRPr sz="2000"/>
            </a:lvl7pPr>
            <a:lvl8pPr marL="3198535" indent="0">
              <a:buNone/>
              <a:defRPr sz="2000"/>
            </a:lvl8pPr>
            <a:lvl9pPr marL="3655468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5"/>
            <a:ext cx="4419600" cy="1123825"/>
          </a:xfrm>
        </p:spPr>
        <p:txBody>
          <a:bodyPr/>
          <a:lstStyle>
            <a:lvl1pPr marL="0" indent="0">
              <a:buNone/>
              <a:defRPr sz="1300"/>
            </a:lvl1pPr>
            <a:lvl2pPr marL="456935" indent="0">
              <a:buNone/>
              <a:defRPr sz="1100"/>
            </a:lvl2pPr>
            <a:lvl3pPr marL="913866" indent="0">
              <a:buNone/>
              <a:defRPr sz="1100"/>
            </a:lvl3pPr>
            <a:lvl4pPr marL="1370800" indent="0">
              <a:buNone/>
              <a:defRPr sz="900"/>
            </a:lvl4pPr>
            <a:lvl5pPr marL="1827735" indent="0">
              <a:buNone/>
              <a:defRPr sz="900"/>
            </a:lvl5pPr>
            <a:lvl6pPr marL="2284669" indent="0">
              <a:buNone/>
              <a:defRPr sz="900"/>
            </a:lvl6pPr>
            <a:lvl7pPr marL="2741601" indent="0">
              <a:buNone/>
              <a:defRPr sz="900"/>
            </a:lvl7pPr>
            <a:lvl8pPr marL="3198535" indent="0">
              <a:buNone/>
              <a:defRPr sz="900"/>
            </a:lvl8pPr>
            <a:lvl9pPr marL="36554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802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12283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6" y="536424"/>
            <a:ext cx="1657351" cy="11406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4" y="536424"/>
            <a:ext cx="4849283" cy="11406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988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6" y="2974707"/>
            <a:ext cx="6261100" cy="2052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4" y="5426295"/>
            <a:ext cx="5156199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566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380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6" y="6153341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6" y="4058634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0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27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846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416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985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5546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646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8"/>
            <a:ext cx="3253318" cy="631958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4" y="2234358"/>
            <a:ext cx="3253318" cy="631958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459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8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6935" indent="0">
              <a:buNone/>
              <a:defRPr sz="2000" b="1"/>
            </a:lvl2pPr>
            <a:lvl3pPr marL="913866" indent="0">
              <a:buNone/>
              <a:defRPr sz="1800" b="1"/>
            </a:lvl3pPr>
            <a:lvl4pPr marL="1370800" indent="0">
              <a:buNone/>
              <a:defRPr sz="1400" b="1"/>
            </a:lvl4pPr>
            <a:lvl5pPr marL="1827735" indent="0">
              <a:buNone/>
              <a:defRPr sz="1400" b="1"/>
            </a:lvl5pPr>
            <a:lvl6pPr marL="2284669" indent="0">
              <a:buNone/>
              <a:defRPr sz="1400" b="1"/>
            </a:lvl6pPr>
            <a:lvl7pPr marL="2741601" indent="0">
              <a:buNone/>
              <a:defRPr sz="1400" b="1"/>
            </a:lvl7pPr>
            <a:lvl8pPr marL="3198535" indent="0">
              <a:buNone/>
              <a:defRPr sz="1400" b="1"/>
            </a:lvl8pPr>
            <a:lvl9pPr marL="36554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5"/>
            <a:ext cx="3254596" cy="551717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8" y="2143474"/>
            <a:ext cx="3255875" cy="893298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6935" indent="0">
              <a:buNone/>
              <a:defRPr sz="2000" b="1"/>
            </a:lvl2pPr>
            <a:lvl3pPr marL="913866" indent="0">
              <a:buNone/>
              <a:defRPr sz="1800" b="1"/>
            </a:lvl3pPr>
            <a:lvl4pPr marL="1370800" indent="0">
              <a:buNone/>
              <a:defRPr sz="1400" b="1"/>
            </a:lvl4pPr>
            <a:lvl5pPr marL="1827735" indent="0">
              <a:buNone/>
              <a:defRPr sz="1400" b="1"/>
            </a:lvl5pPr>
            <a:lvl6pPr marL="2284669" indent="0">
              <a:buNone/>
              <a:defRPr sz="1400" b="1"/>
            </a:lvl6pPr>
            <a:lvl7pPr marL="2741601" indent="0">
              <a:buNone/>
              <a:defRPr sz="1400" b="1"/>
            </a:lvl7pPr>
            <a:lvl8pPr marL="3198535" indent="0">
              <a:buNone/>
              <a:defRPr sz="1400" b="1"/>
            </a:lvl8pPr>
            <a:lvl9pPr marL="36554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8" y="3036775"/>
            <a:ext cx="3255875" cy="551717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907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9576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0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7"/>
            <a:ext cx="4419600" cy="7913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9"/>
            <a:ext cx="4419600" cy="5745481"/>
          </a:xfrm>
        </p:spPr>
        <p:txBody>
          <a:bodyPr/>
          <a:lstStyle>
            <a:lvl1pPr marL="0" indent="0">
              <a:buNone/>
              <a:defRPr sz="3100"/>
            </a:lvl1pPr>
            <a:lvl2pPr marL="456935" indent="0">
              <a:buNone/>
              <a:defRPr sz="2900"/>
            </a:lvl2pPr>
            <a:lvl3pPr marL="913866" indent="0">
              <a:buNone/>
              <a:defRPr sz="2500"/>
            </a:lvl3pPr>
            <a:lvl4pPr marL="1370800" indent="0">
              <a:buNone/>
              <a:defRPr sz="2000"/>
            </a:lvl4pPr>
            <a:lvl5pPr marL="1827735" indent="0">
              <a:buNone/>
              <a:defRPr sz="2000"/>
            </a:lvl5pPr>
            <a:lvl6pPr marL="2284669" indent="0">
              <a:buNone/>
              <a:defRPr sz="2000"/>
            </a:lvl6pPr>
            <a:lvl7pPr marL="2741601" indent="0">
              <a:buNone/>
              <a:defRPr sz="2000"/>
            </a:lvl7pPr>
            <a:lvl8pPr marL="3198535" indent="0">
              <a:buNone/>
              <a:defRPr sz="2000"/>
            </a:lvl8pPr>
            <a:lvl9pPr marL="3655468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5"/>
            <a:ext cx="4419600" cy="1123825"/>
          </a:xfrm>
        </p:spPr>
        <p:txBody>
          <a:bodyPr/>
          <a:lstStyle>
            <a:lvl1pPr marL="0" indent="0">
              <a:buNone/>
              <a:defRPr sz="1300"/>
            </a:lvl1pPr>
            <a:lvl2pPr marL="456935" indent="0">
              <a:buNone/>
              <a:defRPr sz="1100"/>
            </a:lvl2pPr>
            <a:lvl3pPr marL="913866" indent="0">
              <a:buNone/>
              <a:defRPr sz="1100"/>
            </a:lvl3pPr>
            <a:lvl4pPr marL="1370800" indent="0">
              <a:buNone/>
              <a:defRPr sz="900"/>
            </a:lvl4pPr>
            <a:lvl5pPr marL="1827735" indent="0">
              <a:buNone/>
              <a:defRPr sz="900"/>
            </a:lvl5pPr>
            <a:lvl6pPr marL="2284669" indent="0">
              <a:buNone/>
              <a:defRPr sz="900"/>
            </a:lvl6pPr>
            <a:lvl7pPr marL="2741601" indent="0">
              <a:buNone/>
              <a:defRPr sz="900"/>
            </a:lvl7pPr>
            <a:lvl8pPr marL="3198535" indent="0">
              <a:buNone/>
              <a:defRPr sz="900"/>
            </a:lvl8pPr>
            <a:lvl9pPr marL="36554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6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7" y="381266"/>
            <a:ext cx="4117801" cy="8172679"/>
          </a:xfrm>
        </p:spPr>
        <p:txBody>
          <a:bodyPr/>
          <a:lstStyle>
            <a:lvl1pPr>
              <a:defRPr sz="3100"/>
            </a:lvl1pPr>
            <a:lvl2pPr>
              <a:defRPr sz="29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6" y="2003828"/>
            <a:ext cx="2423363" cy="6550114"/>
          </a:xfrm>
        </p:spPr>
        <p:txBody>
          <a:bodyPr/>
          <a:lstStyle>
            <a:lvl1pPr marL="0" indent="0">
              <a:buNone/>
              <a:defRPr sz="1300"/>
            </a:lvl1pPr>
            <a:lvl2pPr marL="456935" indent="0">
              <a:buNone/>
              <a:defRPr sz="1100"/>
            </a:lvl2pPr>
            <a:lvl3pPr marL="913866" indent="0">
              <a:buNone/>
              <a:defRPr sz="1100"/>
            </a:lvl3pPr>
            <a:lvl4pPr marL="1370800" indent="0">
              <a:buNone/>
              <a:defRPr sz="900"/>
            </a:lvl4pPr>
            <a:lvl5pPr marL="1827735" indent="0">
              <a:buNone/>
              <a:defRPr sz="900"/>
            </a:lvl5pPr>
            <a:lvl6pPr marL="2284669" indent="0">
              <a:buNone/>
              <a:defRPr sz="900"/>
            </a:lvl6pPr>
            <a:lvl7pPr marL="2741601" indent="0">
              <a:buNone/>
              <a:defRPr sz="900"/>
            </a:lvl7pPr>
            <a:lvl8pPr marL="3198535" indent="0">
              <a:buNone/>
              <a:defRPr sz="900"/>
            </a:lvl8pPr>
            <a:lvl9pPr marL="36554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14674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7"/>
            <a:ext cx="4419600" cy="7913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9"/>
            <a:ext cx="4419600" cy="5745481"/>
          </a:xfrm>
        </p:spPr>
        <p:txBody>
          <a:bodyPr/>
          <a:lstStyle>
            <a:lvl1pPr marL="0" indent="0">
              <a:buNone/>
              <a:defRPr sz="3100"/>
            </a:lvl1pPr>
            <a:lvl2pPr marL="456935" indent="0">
              <a:buNone/>
              <a:defRPr sz="2900"/>
            </a:lvl2pPr>
            <a:lvl3pPr marL="913866" indent="0">
              <a:buNone/>
              <a:defRPr sz="2500"/>
            </a:lvl3pPr>
            <a:lvl4pPr marL="1370800" indent="0">
              <a:buNone/>
              <a:defRPr sz="2000"/>
            </a:lvl4pPr>
            <a:lvl5pPr marL="1827735" indent="0">
              <a:buNone/>
              <a:defRPr sz="2000"/>
            </a:lvl5pPr>
            <a:lvl6pPr marL="2284669" indent="0">
              <a:buNone/>
              <a:defRPr sz="2000"/>
            </a:lvl6pPr>
            <a:lvl7pPr marL="2741601" indent="0">
              <a:buNone/>
              <a:defRPr sz="2000"/>
            </a:lvl7pPr>
            <a:lvl8pPr marL="3198535" indent="0">
              <a:buNone/>
              <a:defRPr sz="2000"/>
            </a:lvl8pPr>
            <a:lvl9pPr marL="3655468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5"/>
            <a:ext cx="4419600" cy="1123825"/>
          </a:xfrm>
        </p:spPr>
        <p:txBody>
          <a:bodyPr/>
          <a:lstStyle>
            <a:lvl1pPr marL="0" indent="0">
              <a:buNone/>
              <a:defRPr sz="1300"/>
            </a:lvl1pPr>
            <a:lvl2pPr marL="456935" indent="0">
              <a:buNone/>
              <a:defRPr sz="1100"/>
            </a:lvl2pPr>
            <a:lvl3pPr marL="913866" indent="0">
              <a:buNone/>
              <a:defRPr sz="1100"/>
            </a:lvl3pPr>
            <a:lvl4pPr marL="1370800" indent="0">
              <a:buNone/>
              <a:defRPr sz="900"/>
            </a:lvl4pPr>
            <a:lvl5pPr marL="1827735" indent="0">
              <a:buNone/>
              <a:defRPr sz="900"/>
            </a:lvl5pPr>
            <a:lvl6pPr marL="2284669" indent="0">
              <a:buNone/>
              <a:defRPr sz="900"/>
            </a:lvl6pPr>
            <a:lvl7pPr marL="2741601" indent="0">
              <a:buNone/>
              <a:defRPr sz="900"/>
            </a:lvl7pPr>
            <a:lvl8pPr marL="3198535" indent="0">
              <a:buNone/>
              <a:defRPr sz="900"/>
            </a:lvl8pPr>
            <a:lvl9pPr marL="365546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632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628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6" y="536424"/>
            <a:ext cx="1657351" cy="11406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4" y="536424"/>
            <a:ext cx="4849283" cy="11406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6330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6" y="2974707"/>
            <a:ext cx="6261100" cy="2052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4" y="5426295"/>
            <a:ext cx="5156199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55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976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6" y="6153341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6" y="4058634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0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277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846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4160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985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5546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9652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8"/>
            <a:ext cx="3253318" cy="631958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4" y="2234358"/>
            <a:ext cx="3253318" cy="631958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8891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8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6935" indent="0">
              <a:buNone/>
              <a:defRPr sz="2000" b="1"/>
            </a:lvl2pPr>
            <a:lvl3pPr marL="913866" indent="0">
              <a:buNone/>
              <a:defRPr sz="1800" b="1"/>
            </a:lvl3pPr>
            <a:lvl4pPr marL="1370800" indent="0">
              <a:buNone/>
              <a:defRPr sz="1400" b="1"/>
            </a:lvl4pPr>
            <a:lvl5pPr marL="1827735" indent="0">
              <a:buNone/>
              <a:defRPr sz="1400" b="1"/>
            </a:lvl5pPr>
            <a:lvl6pPr marL="2284669" indent="0">
              <a:buNone/>
              <a:defRPr sz="1400" b="1"/>
            </a:lvl6pPr>
            <a:lvl7pPr marL="2741601" indent="0">
              <a:buNone/>
              <a:defRPr sz="1400" b="1"/>
            </a:lvl7pPr>
            <a:lvl8pPr marL="3198535" indent="0">
              <a:buNone/>
              <a:defRPr sz="1400" b="1"/>
            </a:lvl8pPr>
            <a:lvl9pPr marL="36554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5"/>
            <a:ext cx="3254596" cy="551717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8" y="2143474"/>
            <a:ext cx="3255875" cy="893298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6935" indent="0">
              <a:buNone/>
              <a:defRPr sz="2000" b="1"/>
            </a:lvl2pPr>
            <a:lvl3pPr marL="913866" indent="0">
              <a:buNone/>
              <a:defRPr sz="1800" b="1"/>
            </a:lvl3pPr>
            <a:lvl4pPr marL="1370800" indent="0">
              <a:buNone/>
              <a:defRPr sz="1400" b="1"/>
            </a:lvl4pPr>
            <a:lvl5pPr marL="1827735" indent="0">
              <a:buNone/>
              <a:defRPr sz="1400" b="1"/>
            </a:lvl5pPr>
            <a:lvl6pPr marL="2284669" indent="0">
              <a:buNone/>
              <a:defRPr sz="1400" b="1"/>
            </a:lvl6pPr>
            <a:lvl7pPr marL="2741601" indent="0">
              <a:buNone/>
              <a:defRPr sz="1400" b="1"/>
            </a:lvl7pPr>
            <a:lvl8pPr marL="3198535" indent="0">
              <a:buNone/>
              <a:defRPr sz="1400" b="1"/>
            </a:lvl8pPr>
            <a:lvl9pPr marL="36554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8" y="3036775"/>
            <a:ext cx="3255875" cy="5517170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052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5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6" y="383482"/>
            <a:ext cx="6629400" cy="1595968"/>
          </a:xfrm>
          <a:prstGeom prst="rect">
            <a:avLst/>
          </a:prstGeom>
        </p:spPr>
        <p:txBody>
          <a:bodyPr vert="horz" lIns="91388" tIns="45696" rIns="91388" bIns="4569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6" y="2234358"/>
            <a:ext cx="6629400" cy="6319586"/>
          </a:xfrm>
          <a:prstGeom prst="rect">
            <a:avLst/>
          </a:prstGeom>
        </p:spPr>
        <p:txBody>
          <a:bodyPr vert="horz" lIns="91388" tIns="45696" rIns="91388" bIns="4569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3" y="8875355"/>
            <a:ext cx="1718734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t>3/12/2020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26" y="8875355"/>
            <a:ext cx="2332567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74" y="8875355"/>
            <a:ext cx="1718734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3866" rtl="0" eaLnBrk="1" latinLnBrk="0" hangingPunct="1"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01" indent="-342701" algn="l" defTabSz="91386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16" indent="-285583" algn="l" defTabSz="913866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34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68" indent="-228466" algn="l" defTabSz="9138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200" indent="-228466" algn="l" defTabSz="9138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35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069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02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35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66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00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69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01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68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7927" y="293201"/>
            <a:ext cx="964254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7741" y="1352915"/>
            <a:ext cx="854293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9" y="7228331"/>
            <a:ext cx="3218686" cy="627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018797"/>
            <a:endParaRPr lang="en-US" sz="4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3" y="7228332"/>
            <a:ext cx="2313432" cy="622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018797"/>
            <a:fld id="{1D8BD707-D9CF-40AE-B4C6-C98DA3205C09}" type="datetimeFigureOut">
              <a:rPr lang="en-US" sz="4000" smtClean="0">
                <a:solidFill>
                  <a:prstClr val="black">
                    <a:tint val="75000"/>
                  </a:prstClr>
                </a:solidFill>
              </a:rPr>
              <a:pPr defTabSz="2018797"/>
              <a:t>3/12/2020</a:t>
            </a:fld>
            <a:endParaRPr lang="en-US" sz="4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51" y="7228331"/>
            <a:ext cx="2313432" cy="627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018797"/>
            <a:fld id="{B6F15528-21DE-4FAA-801E-634DDDAF4B2B}" type="slidenum">
              <a:rPr lang="en-US" sz="4000" smtClean="0">
                <a:solidFill>
                  <a:prstClr val="black">
                    <a:tint val="75000"/>
                  </a:prstClr>
                </a:solidFill>
              </a:rPr>
              <a:pPr defTabSz="2018797"/>
              <a:t>‹#›</a:t>
            </a:fld>
            <a:endParaRPr lang="en-US" sz="40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1009397">
        <a:defRPr>
          <a:latin typeface="+mn-lt"/>
          <a:ea typeface="+mn-ea"/>
          <a:cs typeface="+mn-cs"/>
        </a:defRPr>
      </a:lvl2pPr>
      <a:lvl3pPr marL="2018797">
        <a:defRPr>
          <a:latin typeface="+mn-lt"/>
          <a:ea typeface="+mn-ea"/>
          <a:cs typeface="+mn-cs"/>
        </a:defRPr>
      </a:lvl3pPr>
      <a:lvl4pPr marL="3028195">
        <a:defRPr>
          <a:latin typeface="+mn-lt"/>
          <a:ea typeface="+mn-ea"/>
          <a:cs typeface="+mn-cs"/>
        </a:defRPr>
      </a:lvl4pPr>
      <a:lvl5pPr marL="4037593">
        <a:defRPr>
          <a:latin typeface="+mn-lt"/>
          <a:ea typeface="+mn-ea"/>
          <a:cs typeface="+mn-cs"/>
        </a:defRPr>
      </a:lvl5pPr>
      <a:lvl6pPr marL="5046993">
        <a:defRPr>
          <a:latin typeface="+mn-lt"/>
          <a:ea typeface="+mn-ea"/>
          <a:cs typeface="+mn-cs"/>
        </a:defRPr>
      </a:lvl6pPr>
      <a:lvl7pPr marL="6056388">
        <a:defRPr>
          <a:latin typeface="+mn-lt"/>
          <a:ea typeface="+mn-ea"/>
          <a:cs typeface="+mn-cs"/>
        </a:defRPr>
      </a:lvl7pPr>
      <a:lvl8pPr marL="7065788">
        <a:defRPr>
          <a:latin typeface="+mn-lt"/>
          <a:ea typeface="+mn-ea"/>
          <a:cs typeface="+mn-cs"/>
        </a:defRPr>
      </a:lvl8pPr>
      <a:lvl9pPr marL="807518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1009397">
        <a:defRPr>
          <a:latin typeface="+mn-lt"/>
          <a:ea typeface="+mn-ea"/>
          <a:cs typeface="+mn-cs"/>
        </a:defRPr>
      </a:lvl2pPr>
      <a:lvl3pPr marL="2018797">
        <a:defRPr>
          <a:latin typeface="+mn-lt"/>
          <a:ea typeface="+mn-ea"/>
          <a:cs typeface="+mn-cs"/>
        </a:defRPr>
      </a:lvl3pPr>
      <a:lvl4pPr marL="3028195">
        <a:defRPr>
          <a:latin typeface="+mn-lt"/>
          <a:ea typeface="+mn-ea"/>
          <a:cs typeface="+mn-cs"/>
        </a:defRPr>
      </a:lvl4pPr>
      <a:lvl5pPr marL="4037593">
        <a:defRPr>
          <a:latin typeface="+mn-lt"/>
          <a:ea typeface="+mn-ea"/>
          <a:cs typeface="+mn-cs"/>
        </a:defRPr>
      </a:lvl5pPr>
      <a:lvl6pPr marL="5046993">
        <a:defRPr>
          <a:latin typeface="+mn-lt"/>
          <a:ea typeface="+mn-ea"/>
          <a:cs typeface="+mn-cs"/>
        </a:defRPr>
      </a:lvl6pPr>
      <a:lvl7pPr marL="6056388">
        <a:defRPr>
          <a:latin typeface="+mn-lt"/>
          <a:ea typeface="+mn-ea"/>
          <a:cs typeface="+mn-cs"/>
        </a:defRPr>
      </a:lvl7pPr>
      <a:lvl8pPr marL="7065788">
        <a:defRPr>
          <a:latin typeface="+mn-lt"/>
          <a:ea typeface="+mn-ea"/>
          <a:cs typeface="+mn-cs"/>
        </a:defRPr>
      </a:lvl8pPr>
      <a:lvl9pPr marL="8075185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0" y="383478"/>
            <a:ext cx="6629400" cy="1595967"/>
          </a:xfrm>
          <a:prstGeom prst="rect">
            <a:avLst/>
          </a:prstGeom>
        </p:spPr>
        <p:txBody>
          <a:bodyPr vert="horz" lIns="91408" tIns="45704" rIns="91408" bIns="45704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234355"/>
            <a:ext cx="6629400" cy="6319585"/>
          </a:xfrm>
          <a:prstGeom prst="rect">
            <a:avLst/>
          </a:prstGeom>
        </p:spPr>
        <p:txBody>
          <a:bodyPr vert="horz" lIns="91408" tIns="45704" rIns="91408" bIns="4570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1" y="8875351"/>
            <a:ext cx="1718734" cy="509823"/>
          </a:xfrm>
          <a:prstGeom prst="rect">
            <a:avLst/>
          </a:prstGeom>
        </p:spPr>
        <p:txBody>
          <a:bodyPr vert="horz" lIns="91408" tIns="45704" rIns="91408" bIns="4570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080"/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080"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21" y="8875351"/>
            <a:ext cx="2332567" cy="509823"/>
          </a:xfrm>
          <a:prstGeom prst="rect">
            <a:avLst/>
          </a:prstGeom>
        </p:spPr>
        <p:txBody>
          <a:bodyPr vert="horz" lIns="91408" tIns="45704" rIns="91408" bIns="4570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080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71" y="8875351"/>
            <a:ext cx="1718734" cy="509823"/>
          </a:xfrm>
          <a:prstGeom prst="rect">
            <a:avLst/>
          </a:prstGeom>
        </p:spPr>
        <p:txBody>
          <a:bodyPr vert="horz" lIns="91408" tIns="45704" rIns="91408" bIns="4570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080"/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914080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8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063" rtl="0" eaLnBrk="1" latinLnBrk="0" hangingPunct="1"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74" indent="-342774" algn="l" defTabSz="91406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77" indent="-285645" algn="l" defTabSz="91406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79" indent="-228516" algn="l" defTabSz="914063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11" indent="-228516" algn="l" defTabSz="91406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42" indent="-228516" algn="l" defTabSz="91406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674" indent="-228516" algn="l" defTabSz="9140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06" indent="-228516" algn="l" defTabSz="9140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7" indent="-228516" algn="l" defTabSz="9140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69" indent="-228516" algn="l" defTabSz="9140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1" algn="l" defTabSz="914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3" algn="l" defTabSz="914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94" algn="l" defTabSz="914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26" algn="l" defTabSz="914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58" algn="l" defTabSz="914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90" algn="l" defTabSz="914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21" algn="l" defTabSz="914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54" algn="l" defTabSz="9140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D1D1D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6360"/>
            <a:ext cx="10058400" cy="60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46" tIns="50923" rIns="101846" bIns="509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6740" y="863600"/>
            <a:ext cx="8884920" cy="604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46" tIns="50923" rIns="101846" bIns="509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69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CC0000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CC0000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CC0000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CC0000"/>
          </a:solidFill>
          <a:latin typeface="Arial" pitchFamily="34" charset="0"/>
        </a:defRPr>
      </a:lvl5pPr>
      <a:lvl6pPr marL="509233"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CC0000"/>
          </a:solidFill>
          <a:latin typeface="Arial" pitchFamily="34" charset="0"/>
        </a:defRPr>
      </a:lvl6pPr>
      <a:lvl7pPr marL="1018467"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CC0000"/>
          </a:solidFill>
          <a:latin typeface="Arial" pitchFamily="34" charset="0"/>
        </a:defRPr>
      </a:lvl7pPr>
      <a:lvl8pPr marL="1527701"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CC0000"/>
          </a:solidFill>
          <a:latin typeface="Arial" pitchFamily="34" charset="0"/>
        </a:defRPr>
      </a:lvl8pPr>
      <a:lvl9pPr marL="2036935"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CC0000"/>
          </a:solidFill>
          <a:latin typeface="Arial" pitchFamily="34" charset="0"/>
        </a:defRPr>
      </a:lvl9pPr>
    </p:titleStyle>
    <p:bodyStyle>
      <a:lvl1pPr marL="381925" indent="-381925" algn="l" rtl="0" eaLnBrk="0" fontAlgn="base" hangingPunct="0">
        <a:spcBef>
          <a:spcPct val="20000"/>
        </a:spcBef>
        <a:spcAft>
          <a:spcPct val="0"/>
        </a:spcAft>
        <a:buChar char="•"/>
        <a:defRPr sz="2900">
          <a:solidFill>
            <a:srgbClr val="000099"/>
          </a:solidFill>
          <a:latin typeface="+mn-lt"/>
          <a:ea typeface="+mn-ea"/>
          <a:cs typeface="+mn-cs"/>
        </a:defRPr>
      </a:lvl1pPr>
      <a:lvl2pPr marL="827504" indent="-318271" algn="l" rtl="0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</a:defRPr>
      </a:lvl2pPr>
      <a:lvl3pPr marL="1273084" indent="-254616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782317" indent="-254616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4pPr>
      <a:lvl5pPr marL="2291551" indent="-254616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5pPr>
      <a:lvl6pPr marL="2800785" indent="-254616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3310019" indent="-254616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819251" indent="-254616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4328485" indent="-254616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184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233" algn="l" defTabSz="10184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467" algn="l" defTabSz="10184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701" algn="l" defTabSz="10184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6935" algn="l" defTabSz="10184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169" algn="l" defTabSz="10184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5400" algn="l" defTabSz="10184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4636" algn="l" defTabSz="10184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3867" algn="l" defTabSz="10184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60"/>
            <a:ext cx="9052560" cy="5129425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9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09412"/>
            <a:fld id="{94F6A854-CD4E-A747-9509-00ACFCB9FE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09412"/>
              <a:t>3/12/2020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9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0941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9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09412"/>
            <a:fld id="{A01958A4-8E04-DE46-A912-3981C79440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09412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33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4380" y="192511"/>
            <a:ext cx="854964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4380" y="1813560"/>
            <a:ext cx="8549640" cy="509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4380" y="7081520"/>
            <a:ext cx="2095500" cy="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6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7081520"/>
            <a:ext cx="3185160" cy="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6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0" y="7081520"/>
            <a:ext cx="2095500" cy="5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C4F8556E-049B-4B39-BF7F-9DEBDBF7BAC1}" type="slidenum">
              <a:rPr lang="en-US" altLang="en-US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/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754380" y="1228831"/>
            <a:ext cx="854964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82" tIns="50941" rIns="101882" bIns="5094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4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Helvetica" pitchFamily="34" charset="0"/>
        </a:defRPr>
      </a:lvl5pPr>
      <a:lvl6pPr marL="509412" algn="l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Helvetica" pitchFamily="34" charset="0"/>
        </a:defRPr>
      </a:lvl6pPr>
      <a:lvl7pPr marL="1018824" algn="l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Helvetica" pitchFamily="34" charset="0"/>
        </a:defRPr>
      </a:lvl7pPr>
      <a:lvl8pPr marL="1528237" algn="l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Helvetica" pitchFamily="34" charset="0"/>
        </a:defRPr>
      </a:lvl8pPr>
      <a:lvl9pPr marL="2037649" algn="l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Helvetica" pitchFamily="34" charset="0"/>
        </a:defRPr>
      </a:lvl9pPr>
    </p:titleStyle>
    <p:bodyStyle>
      <a:lvl1pPr marL="382059" indent="-382059" algn="l" rtl="0" eaLnBrk="0" fontAlgn="base" hangingPunct="0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rtl="0" eaLnBrk="0" fontAlgn="base" hangingPunct="0">
        <a:spcBef>
          <a:spcPct val="20000"/>
        </a:spcBef>
        <a:spcAft>
          <a:spcPct val="0"/>
        </a:spcAft>
        <a:buChar char="–"/>
        <a:defRPr sz="3100">
          <a:solidFill>
            <a:schemeClr val="tx1"/>
          </a:solidFill>
          <a:latin typeface="+mn-lt"/>
        </a:defRPr>
      </a:lvl2pPr>
      <a:lvl3pPr marL="1273531" indent="-254706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</a:defRPr>
      </a:lvl3pPr>
      <a:lvl4pPr marL="1782943" indent="-254706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4pPr>
      <a:lvl5pPr marL="2292355" indent="-254706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5pPr>
      <a:lvl6pPr marL="2801767" indent="-254706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6pPr>
      <a:lvl7pPr marL="3311180" indent="-254706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7pPr>
      <a:lvl8pPr marL="3820592" indent="-254706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8pPr>
      <a:lvl9pPr marL="4330004" indent="-254706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6" y="383482"/>
            <a:ext cx="6629400" cy="1595968"/>
          </a:xfrm>
          <a:prstGeom prst="rect">
            <a:avLst/>
          </a:prstGeom>
        </p:spPr>
        <p:txBody>
          <a:bodyPr vert="horz" lIns="91388" tIns="45696" rIns="91388" bIns="4569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6" y="2234358"/>
            <a:ext cx="6629400" cy="6319586"/>
          </a:xfrm>
          <a:prstGeom prst="rect">
            <a:avLst/>
          </a:prstGeom>
        </p:spPr>
        <p:txBody>
          <a:bodyPr vert="horz" lIns="91388" tIns="45696" rIns="91388" bIns="4569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3" y="8875355"/>
            <a:ext cx="1718734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26" y="8875355"/>
            <a:ext cx="2332567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74" y="8875355"/>
            <a:ext cx="1718734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2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ctr" defTabSz="913866" rtl="0" eaLnBrk="1" latinLnBrk="0" hangingPunct="1"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01" indent="-342701" algn="l" defTabSz="91386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16" indent="-285583" algn="l" defTabSz="913866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34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68" indent="-228466" algn="l" defTabSz="9138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200" indent="-228466" algn="l" defTabSz="9138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35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069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02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35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66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00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69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01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68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6" y="383482"/>
            <a:ext cx="6629400" cy="1595968"/>
          </a:xfrm>
          <a:prstGeom prst="rect">
            <a:avLst/>
          </a:prstGeom>
        </p:spPr>
        <p:txBody>
          <a:bodyPr vert="horz" lIns="91388" tIns="45696" rIns="91388" bIns="4569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6" y="2234358"/>
            <a:ext cx="6629400" cy="6319586"/>
          </a:xfrm>
          <a:prstGeom prst="rect">
            <a:avLst/>
          </a:prstGeom>
        </p:spPr>
        <p:txBody>
          <a:bodyPr vert="horz" lIns="91388" tIns="45696" rIns="91388" bIns="4569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3" y="8875355"/>
            <a:ext cx="1718734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26" y="8875355"/>
            <a:ext cx="2332567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74" y="8875355"/>
            <a:ext cx="1718734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78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913866" rtl="0" eaLnBrk="1" latinLnBrk="0" hangingPunct="1"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01" indent="-342701" algn="l" defTabSz="91386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16" indent="-285583" algn="l" defTabSz="913866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34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68" indent="-228466" algn="l" defTabSz="9138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200" indent="-228466" algn="l" defTabSz="9138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35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069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02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35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66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00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69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01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68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6" y="383482"/>
            <a:ext cx="6629400" cy="1595968"/>
          </a:xfrm>
          <a:prstGeom prst="rect">
            <a:avLst/>
          </a:prstGeom>
        </p:spPr>
        <p:txBody>
          <a:bodyPr vert="horz" lIns="91388" tIns="45696" rIns="91388" bIns="4569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6" y="2234358"/>
            <a:ext cx="6629400" cy="6319586"/>
          </a:xfrm>
          <a:prstGeom prst="rect">
            <a:avLst/>
          </a:prstGeom>
        </p:spPr>
        <p:txBody>
          <a:bodyPr vert="horz" lIns="91388" tIns="45696" rIns="91388" bIns="4569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3" y="8875355"/>
            <a:ext cx="1718734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3/12/2020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26" y="8875355"/>
            <a:ext cx="2332567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74" y="8875355"/>
            <a:ext cx="1718734" cy="509824"/>
          </a:xfrm>
          <a:prstGeom prst="rect">
            <a:avLst/>
          </a:prstGeom>
        </p:spPr>
        <p:txBody>
          <a:bodyPr vert="horz" lIns="91388" tIns="45696" rIns="91388" bIns="45696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5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ctr" defTabSz="913866" rtl="0" eaLnBrk="1" latinLnBrk="0" hangingPunct="1"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01" indent="-342701" algn="l" defTabSz="913866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16" indent="-285583" algn="l" defTabSz="913866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34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68" indent="-228466" algn="l" defTabSz="9138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200" indent="-228466" algn="l" defTabSz="9138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35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069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02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35" indent="-228466" algn="l" defTabSz="913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66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00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69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01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35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68" algn="l" defTabSz="9138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3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1.png"/><Relationship Id="rId5" Type="http://schemas.openxmlformats.org/officeDocument/2006/relationships/tags" Target="../tags/tag5.xml"/><Relationship Id="rId10" Type="http://schemas.openxmlformats.org/officeDocument/2006/relationships/image" Target="../media/image30.png"/><Relationship Id="rId4" Type="http://schemas.openxmlformats.org/officeDocument/2006/relationships/tags" Target="../tags/tag4.xml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4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9.xml"/><Relationship Id="rId7" Type="http://schemas.openxmlformats.org/officeDocument/2006/relationships/image" Target="../media/image3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41.png"/><Relationship Id="rId5" Type="http://schemas.openxmlformats.org/officeDocument/2006/relationships/tags" Target="../tags/tag11.xml"/><Relationship Id="rId10" Type="http://schemas.openxmlformats.org/officeDocument/2006/relationships/image" Target="../media/image40.png"/><Relationship Id="rId4" Type="http://schemas.openxmlformats.org/officeDocument/2006/relationships/tags" Target="../tags/tag10.xml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themeOverride" Target="../theme/themeOverr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3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1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oleObject" Target="../embeddings/oleObject20.bin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8.png"/><Relationship Id="rId4" Type="http://schemas.openxmlformats.org/officeDocument/2006/relationships/image" Target="../media/image53.wmf"/><Relationship Id="rId9" Type="http://schemas.openxmlformats.org/officeDocument/2006/relationships/image" Target="../media/image55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5.xml"/><Relationship Id="rId1" Type="http://schemas.openxmlformats.org/officeDocument/2006/relationships/themeOverride" Target="../theme/themeOverride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elf-project.sourceforge.net/autoencoder.html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3.xml"/><Relationship Id="rId1" Type="http://schemas.openxmlformats.org/officeDocument/2006/relationships/themeOverride" Target="../theme/themeOverride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57811"/>
            <a:ext cx="10058400" cy="77597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854207" y="609603"/>
            <a:ext cx="6163610" cy="16542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28466">
              <a:lnSpc>
                <a:spcPts val="4299"/>
              </a:lnSpc>
            </a:pPr>
            <a:r>
              <a:rPr lang="en-CA" sz="3500">
                <a:solidFill>
                  <a:srgbClr val="000000"/>
                </a:solidFill>
                <a:latin typeface="Calibri"/>
                <a:cs typeface="Calibri"/>
              </a:rPr>
              <a:t>Computational Systems Biology</a:t>
            </a:r>
            <a:r>
              <a:rPr lang="en-CA" sz="350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3500">
                <a:solidFill>
                  <a:srgbClr val="000000"/>
                </a:solidFill>
                <a:latin typeface="Times New Roman"/>
              </a:rPr>
            </a:br>
            <a:r>
              <a:rPr lang="en-CA" sz="3500">
                <a:solidFill>
                  <a:srgbClr val="000000"/>
                </a:solidFill>
                <a:latin typeface="Calibri"/>
                <a:cs typeface="Calibri"/>
              </a:rPr>
              <a:t>Deep Learning in the Life Sciences</a:t>
            </a:r>
          </a:p>
          <a:p>
            <a:pPr>
              <a:lnSpc>
                <a:spcPts val="4299"/>
              </a:lnSpc>
            </a:pPr>
            <a:endParaRPr lang="en-CA" sz="350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06607" y="2006607"/>
            <a:ext cx="851195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74"/>
              </a:lnSpc>
            </a:pPr>
            <a:r>
              <a:rPr lang="en-CA" sz="2900">
                <a:solidFill>
                  <a:srgbClr val="000000"/>
                </a:solidFill>
                <a:latin typeface="Calibri"/>
                <a:cs typeface="Calibri"/>
              </a:rPr>
              <a:t>6.802</a:t>
            </a:r>
          </a:p>
          <a:p>
            <a:pPr>
              <a:lnSpc>
                <a:spcPts val="3274"/>
              </a:lnSpc>
            </a:pPr>
            <a:endParaRPr lang="en-CA" sz="29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73407" y="2006607"/>
            <a:ext cx="851195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74"/>
              </a:lnSpc>
            </a:pPr>
            <a:r>
              <a:rPr lang="en-CA" sz="2900">
                <a:solidFill>
                  <a:srgbClr val="000000"/>
                </a:solidFill>
                <a:latin typeface="Calibri"/>
                <a:cs typeface="Calibri"/>
              </a:rPr>
              <a:t>6.874</a:t>
            </a:r>
          </a:p>
          <a:p>
            <a:pPr>
              <a:lnSpc>
                <a:spcPts val="3274"/>
              </a:lnSpc>
            </a:pPr>
            <a:endParaRPr lang="en-CA" sz="29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52904" y="2006607"/>
            <a:ext cx="1040349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74"/>
              </a:lnSpc>
            </a:pPr>
            <a:r>
              <a:rPr lang="en-CA" sz="2900">
                <a:solidFill>
                  <a:srgbClr val="000000"/>
                </a:solidFill>
                <a:latin typeface="Calibri"/>
                <a:cs typeface="Calibri"/>
              </a:rPr>
              <a:t>20.390</a:t>
            </a:r>
          </a:p>
          <a:p>
            <a:pPr>
              <a:lnSpc>
                <a:spcPts val="3274"/>
              </a:lnSpc>
            </a:pPr>
            <a:endParaRPr lang="en-CA" sz="29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10200" y="2006607"/>
            <a:ext cx="1040349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74"/>
              </a:lnSpc>
            </a:pPr>
            <a:r>
              <a:rPr lang="en-CA" sz="2900">
                <a:solidFill>
                  <a:srgbClr val="000000"/>
                </a:solidFill>
                <a:latin typeface="Calibri"/>
                <a:cs typeface="Calibri"/>
              </a:rPr>
              <a:t>20.490</a:t>
            </a:r>
          </a:p>
          <a:p>
            <a:pPr>
              <a:lnSpc>
                <a:spcPts val="3274"/>
              </a:lnSpc>
            </a:pPr>
            <a:endParaRPr lang="en-CA" sz="29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67505" y="2006607"/>
            <a:ext cx="1207703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74"/>
              </a:lnSpc>
            </a:pPr>
            <a:r>
              <a:rPr lang="en-CA" sz="2900">
                <a:solidFill>
                  <a:srgbClr val="000000"/>
                </a:solidFill>
                <a:latin typeface="Calibri"/>
                <a:cs typeface="Calibri"/>
              </a:rPr>
              <a:t>HST.506</a:t>
            </a:r>
          </a:p>
          <a:p>
            <a:pPr>
              <a:lnSpc>
                <a:spcPts val="3274"/>
              </a:lnSpc>
            </a:pPr>
            <a:endParaRPr lang="en-CA" sz="29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65539" y="2695259"/>
            <a:ext cx="1444732" cy="9504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CA" sz="2000" dirty="0">
                <a:solidFill>
                  <a:srgbClr val="000000"/>
                </a:solidFill>
                <a:latin typeface="Calibri"/>
                <a:cs typeface="Calibri"/>
              </a:rPr>
              <a:t>David Gifford</a:t>
            </a:r>
            <a:r>
              <a:rPr lang="en-CA" sz="2000" dirty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0" dirty="0">
                <a:solidFill>
                  <a:srgbClr val="000000"/>
                </a:solidFill>
                <a:latin typeface="Times New Roman"/>
              </a:rPr>
            </a:br>
            <a:r>
              <a:rPr lang="en-CA" sz="2000" dirty="0">
                <a:solidFill>
                  <a:srgbClr val="000000"/>
                </a:solidFill>
                <a:latin typeface="Calibri"/>
                <a:cs typeface="Calibri"/>
              </a:rPr>
              <a:t>Lecture 6</a:t>
            </a:r>
          </a:p>
          <a:p>
            <a:pPr>
              <a:lnSpc>
                <a:spcPts val="2399"/>
              </a:lnSpc>
            </a:pPr>
            <a:endParaRPr lang="en-CA" sz="2000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29283" y="3400749"/>
            <a:ext cx="1873686" cy="61042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0" dirty="0">
                <a:solidFill>
                  <a:srgbClr val="000000"/>
                </a:solidFill>
                <a:latin typeface="Calibri"/>
                <a:cs typeface="Calibri"/>
              </a:rPr>
              <a:t>February 25, 2019</a:t>
            </a:r>
          </a:p>
          <a:p>
            <a:pPr>
              <a:lnSpc>
                <a:spcPts val="2300"/>
              </a:lnSpc>
            </a:pPr>
            <a:endParaRPr lang="en-CA" sz="2000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849" y="4278074"/>
            <a:ext cx="9782819" cy="10944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406166" algn="ctr">
              <a:lnSpc>
                <a:spcPts val="4197"/>
              </a:lnSpc>
            </a:pPr>
            <a:r>
              <a:rPr lang="en-US" sz="4300" dirty="0"/>
              <a:t>The Zen of PCA, t-SNE, and Autoencoders</a:t>
            </a:r>
          </a:p>
          <a:p>
            <a:pPr indent="406166" algn="ctr">
              <a:lnSpc>
                <a:spcPts val="4197"/>
              </a:lnSpc>
            </a:pPr>
            <a:endParaRPr lang="en-CA" sz="3500" dirty="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98802" y="6985006"/>
            <a:ext cx="3728649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99"/>
              </a:lnSpc>
            </a:pPr>
            <a:r>
              <a:rPr lang="en-CA" sz="2900">
                <a:solidFill>
                  <a:srgbClr val="000000"/>
                </a:solidFill>
                <a:latin typeface="Calibri"/>
                <a:cs typeface="Calibri"/>
              </a:rPr>
              <a:t>http://mit6874.github.io</a:t>
            </a:r>
          </a:p>
          <a:p>
            <a:pPr>
              <a:lnSpc>
                <a:spcPts val="3274"/>
              </a:lnSpc>
            </a:pPr>
            <a:endParaRPr lang="en-CA" sz="29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10701" y="7239001"/>
            <a:ext cx="86403" cy="2616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01"/>
              </a:lnSpc>
            </a:pPr>
            <a:r>
              <a:rPr lang="en-CA" sz="1300">
                <a:solidFill>
                  <a:srgbClr val="878787"/>
                </a:solidFill>
                <a:latin typeface="Calibri"/>
                <a:cs typeface="Calibri"/>
              </a:rPr>
              <a:t>1</a:t>
            </a:r>
          </a:p>
          <a:p>
            <a:pPr>
              <a:lnSpc>
                <a:spcPts val="1041"/>
              </a:lnSpc>
            </a:pPr>
            <a:endParaRPr lang="en-CA" sz="13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71D255-8053-0541-971F-DCAB148EC08C}"/>
              </a:ext>
            </a:extLst>
          </p:cNvPr>
          <p:cNvSpPr txBox="1"/>
          <p:nvPr/>
        </p:nvSpPr>
        <p:spPr>
          <a:xfrm>
            <a:off x="780727" y="3526163"/>
            <a:ext cx="7937747" cy="1338063"/>
          </a:xfrm>
          <a:prstGeom prst="rect">
            <a:avLst/>
          </a:prstGeom>
          <a:noFill/>
        </p:spPr>
        <p:txBody>
          <a:bodyPr wrap="square" lIns="91388" tIns="45696" rIns="91388" bIns="45696" rtlCol="0">
            <a:spAutoFit/>
          </a:bodyPr>
          <a:lstStyle/>
          <a:p>
            <a:pPr algn="ctr"/>
            <a:r>
              <a:rPr lang="en-US" sz="4000" dirty="0"/>
              <a:t>2.  Supervised learning: </a:t>
            </a:r>
            <a:br>
              <a:rPr lang="en-US" sz="4000" dirty="0"/>
            </a:br>
            <a:r>
              <a:rPr lang="en-US" sz="4000" dirty="0"/>
              <a:t>differential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2984915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3"/>
            <a:ext cx="10058400" cy="73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4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1"/>
            <a:ext cx="10058400" cy="750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4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90"/>
            <a:ext cx="10058400" cy="73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5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880"/>
            <a:ext cx="10058400" cy="712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" y="114300"/>
            <a:ext cx="997394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71D255-8053-0541-971F-DCAB148EC08C}"/>
              </a:ext>
            </a:extLst>
          </p:cNvPr>
          <p:cNvSpPr txBox="1"/>
          <p:nvPr/>
        </p:nvSpPr>
        <p:spPr>
          <a:xfrm>
            <a:off x="611899" y="923973"/>
            <a:ext cx="9418614" cy="599686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914080"/>
            <a:r>
              <a:rPr lang="en-US" sz="3200" dirty="0">
                <a:solidFill>
                  <a:prstClr val="black"/>
                </a:solidFill>
              </a:rPr>
              <a:t>What is the right distribution for modeling read counts?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1B765FB-D0B3-A645-8AC9-80D959946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12" y="2086000"/>
            <a:ext cx="5323886" cy="4032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E8BE81-F58D-B145-83BB-C6B59DCC53B9}"/>
              </a:ext>
            </a:extLst>
          </p:cNvPr>
          <p:cNvSpPr txBox="1"/>
          <p:nvPr/>
        </p:nvSpPr>
        <p:spPr>
          <a:xfrm>
            <a:off x="3805068" y="6372535"/>
            <a:ext cx="1930721" cy="646331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914080"/>
            <a:r>
              <a:rPr lang="en-US" sz="3600" dirty="0" err="1">
                <a:solidFill>
                  <a:prstClr val="black"/>
                </a:solidFill>
              </a:rPr>
              <a:t>Poission</a:t>
            </a:r>
            <a:r>
              <a:rPr lang="en-US" sz="3600" dirty="0">
                <a:solidFill>
                  <a:prstClr val="black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38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044486"/>
              </p:ext>
            </p:extLst>
          </p:nvPr>
        </p:nvGraphicFramePr>
        <p:xfrm>
          <a:off x="6181328" y="4761370"/>
          <a:ext cx="3069908" cy="675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3" imgW="1270000" imgH="279400" progId="Equation.3">
                  <p:embed/>
                </p:oleObj>
              </mc:Choice>
              <mc:Fallback>
                <p:oleObj name="Equation" r:id="rId3" imgW="1270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328" y="4761370"/>
                        <a:ext cx="3069908" cy="6757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6903722"/>
            <a:ext cx="2682240" cy="4235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" y="1874521"/>
            <a:ext cx="5113020" cy="48687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2" y="2964181"/>
            <a:ext cx="2650281" cy="1035703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914080"/>
            <a:r>
              <a:rPr lang="en-US" sz="2000" dirty="0">
                <a:solidFill>
                  <a:prstClr val="black"/>
                </a:solidFill>
              </a:rPr>
              <a:t>Orange Line – </a:t>
            </a:r>
            <a:r>
              <a:rPr lang="en-US" sz="2000" dirty="0" err="1">
                <a:solidFill>
                  <a:prstClr val="black"/>
                </a:solidFill>
              </a:rPr>
              <a:t>DESeq</a:t>
            </a:r>
            <a:endParaRPr lang="en-US" sz="2000" dirty="0">
              <a:solidFill>
                <a:prstClr val="black"/>
              </a:solidFill>
            </a:endParaRPr>
          </a:p>
          <a:p>
            <a:pPr defTabSz="914080"/>
            <a:r>
              <a:rPr lang="en-US" sz="2000" dirty="0">
                <a:solidFill>
                  <a:prstClr val="black"/>
                </a:solidFill>
              </a:rPr>
              <a:t>Dashed Orange – </a:t>
            </a:r>
            <a:r>
              <a:rPr lang="en-US" sz="2000" dirty="0" err="1">
                <a:solidFill>
                  <a:prstClr val="black"/>
                </a:solidFill>
              </a:rPr>
              <a:t>edgeR</a:t>
            </a:r>
            <a:endParaRPr lang="en-US" sz="2000" dirty="0">
              <a:solidFill>
                <a:prstClr val="black"/>
              </a:solidFill>
            </a:endParaRPr>
          </a:p>
          <a:p>
            <a:pPr defTabSz="914080"/>
            <a:r>
              <a:rPr lang="en-US" sz="2000" dirty="0">
                <a:solidFill>
                  <a:prstClr val="black"/>
                </a:solidFill>
              </a:rPr>
              <a:t>Purple - </a:t>
            </a:r>
            <a:r>
              <a:rPr lang="en-US" sz="2000" dirty="0" err="1">
                <a:solidFill>
                  <a:prstClr val="black"/>
                </a:solidFill>
              </a:rPr>
              <a:t>Poission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594B3DC-1160-0E4D-BAFB-5F4AFE9B44FD}"/>
              </a:ext>
            </a:extLst>
          </p:cNvPr>
          <p:cNvSpPr txBox="1"/>
          <p:nvPr/>
        </p:nvSpPr>
        <p:spPr>
          <a:xfrm>
            <a:off x="789742" y="791084"/>
            <a:ext cx="7953026" cy="1105466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algn="ctr" defTabSz="914080"/>
            <a:r>
              <a:rPr lang="en-US" sz="3200" dirty="0">
                <a:solidFill>
                  <a:prstClr val="black"/>
                </a:solidFill>
              </a:rPr>
              <a:t>Read count data is </a:t>
            </a:r>
            <a:r>
              <a:rPr lang="en-US" sz="3200" dirty="0" err="1">
                <a:solidFill>
                  <a:prstClr val="black"/>
                </a:solidFill>
              </a:rPr>
              <a:t>overdispersed</a:t>
            </a:r>
            <a:r>
              <a:rPr lang="en-US" sz="3200" dirty="0">
                <a:solidFill>
                  <a:prstClr val="black"/>
                </a:solidFill>
              </a:rPr>
              <a:t> for a </a:t>
            </a:r>
            <a:r>
              <a:rPr lang="en-US" sz="3200" dirty="0" err="1">
                <a:solidFill>
                  <a:prstClr val="black"/>
                </a:solidFill>
              </a:rPr>
              <a:t>Poission</a:t>
            </a:r>
            <a:endParaRPr lang="en-US" sz="3200" dirty="0">
              <a:solidFill>
                <a:prstClr val="black"/>
              </a:solidFill>
            </a:endParaRPr>
          </a:p>
          <a:p>
            <a:pPr algn="ctr" defTabSz="914080"/>
            <a:r>
              <a:rPr lang="en-US" sz="3200" dirty="0">
                <a:solidFill>
                  <a:prstClr val="black"/>
                </a:solidFill>
              </a:rPr>
              <a:t>Use a Negative Binomial instead</a:t>
            </a:r>
          </a:p>
        </p:txBody>
      </p:sp>
    </p:spTree>
    <p:extLst>
      <p:ext uri="{BB962C8B-B14F-4D97-AF65-F5344CB8AC3E}">
        <p14:creationId xmlns:p14="http://schemas.microsoft.com/office/powerpoint/2010/main" val="17122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383478"/>
            <a:ext cx="8981380" cy="1595967"/>
          </a:xfrm>
        </p:spPr>
        <p:txBody>
          <a:bodyPr>
            <a:normAutofit/>
          </a:bodyPr>
          <a:lstStyle/>
          <a:p>
            <a:r>
              <a:rPr lang="en-US" sz="3600" dirty="0"/>
              <a:t>A Negative Binomial distribution is better (</a:t>
            </a:r>
            <a:r>
              <a:rPr lang="en-US" sz="3600" dirty="0" err="1"/>
              <a:t>DESeq</a:t>
            </a:r>
            <a:r>
              <a:rPr lang="en-US" sz="3600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2920" y="2209804"/>
            <a:ext cx="9052560" cy="4978559"/>
          </a:xfrm>
        </p:spPr>
        <p:txBody>
          <a:bodyPr/>
          <a:lstStyle/>
          <a:p>
            <a:r>
              <a:rPr lang="en-US" sz="2500" dirty="0" err="1"/>
              <a:t>i</a:t>
            </a:r>
            <a:r>
              <a:rPr lang="en-US" sz="2500" dirty="0"/>
              <a:t> gene or isoform	           p condition</a:t>
            </a:r>
          </a:p>
          <a:p>
            <a:r>
              <a:rPr lang="en-US" sz="2500" dirty="0"/>
              <a:t>j sample (experiment)        p(j)  condition of sample j</a:t>
            </a:r>
          </a:p>
          <a:p>
            <a:r>
              <a:rPr lang="en-US" sz="2500" dirty="0"/>
              <a:t>m number of samples</a:t>
            </a:r>
          </a:p>
          <a:p>
            <a:r>
              <a:rPr lang="en-US" sz="2500" dirty="0" err="1"/>
              <a:t>K</a:t>
            </a:r>
            <a:r>
              <a:rPr lang="en-US" sz="2500" baseline="-25000" dirty="0" err="1"/>
              <a:t>ij</a:t>
            </a:r>
            <a:r>
              <a:rPr lang="en-US" sz="2500" dirty="0"/>
              <a:t> number of counts for isoform </a:t>
            </a:r>
            <a:r>
              <a:rPr lang="en-US" sz="2500" dirty="0" err="1"/>
              <a:t>i</a:t>
            </a:r>
            <a:r>
              <a:rPr lang="en-US" sz="2500" dirty="0"/>
              <a:t> in experiment j </a:t>
            </a:r>
          </a:p>
          <a:p>
            <a:r>
              <a:rPr lang="en-US" sz="2500" dirty="0" err="1"/>
              <a:t>q</a:t>
            </a:r>
            <a:r>
              <a:rPr lang="en-US" sz="2500" baseline="-25000" dirty="0" err="1"/>
              <a:t>ip</a:t>
            </a:r>
            <a:r>
              <a:rPr lang="en-US" sz="2500" dirty="0"/>
              <a:t>  Average scaled expression for gene </a:t>
            </a:r>
            <a:r>
              <a:rPr lang="en-US" sz="2500" dirty="0" err="1"/>
              <a:t>i</a:t>
            </a:r>
            <a:r>
              <a:rPr lang="en-US" sz="2500" dirty="0"/>
              <a:t> condition p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i="1" baseline="-25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67374" y="6805935"/>
          <a:ext cx="2577465" cy="675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Equation" r:id="rId3" imgW="1066800" imgH="279400" progId="Equation.3">
                  <p:embed/>
                </p:oleObj>
              </mc:Choice>
              <mc:Fallback>
                <p:oleObj name="Equation" r:id="rId3" imgW="1066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374" y="6805935"/>
                        <a:ext cx="2577465" cy="6757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035040" y="5814064"/>
          <a:ext cx="3069908" cy="675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Equation" r:id="rId5" imgW="1270000" imgH="279400" progId="Equation.3">
                  <p:embed/>
                </p:oleObj>
              </mc:Choice>
              <mc:Fallback>
                <p:oleObj name="Equation" r:id="rId5" imgW="1270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5040" y="5814064"/>
                        <a:ext cx="3069908" cy="6757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268980" y="5897880"/>
          <a:ext cx="1747996" cy="53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Equation" r:id="rId7" imgW="723900" imgH="228600" progId="Equation.3">
                  <p:embed/>
                </p:oleObj>
              </mc:Choice>
              <mc:Fallback>
                <p:oleObj name="Equation" r:id="rId7" imgW="723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980" y="5897880"/>
                        <a:ext cx="1747996" cy="5308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430780" y="4556760"/>
          <a:ext cx="4693920" cy="1075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Equation" r:id="rId9" imgW="1943100" imgH="444500" progId="Equation.3">
                  <p:embed/>
                </p:oleObj>
              </mc:Choice>
              <mc:Fallback>
                <p:oleObj name="Equation" r:id="rId9" imgW="1943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780" y="4556760"/>
                        <a:ext cx="4693920" cy="10756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77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4" y="125579"/>
            <a:ext cx="5347330" cy="7113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60" y="7211243"/>
            <a:ext cx="2682240" cy="4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664" y="645840"/>
            <a:ext cx="9649072" cy="72008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D9A68-B089-AD4E-9F1E-7A40EC6D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00"/>
            <a:ext cx="10058400" cy="648065"/>
          </a:xfrm>
        </p:spPr>
        <p:txBody>
          <a:bodyPr>
            <a:noAutofit/>
          </a:bodyPr>
          <a:lstStyle/>
          <a:p>
            <a:pPr>
              <a:lnSpc>
                <a:spcPts val="5571"/>
              </a:lnSpc>
            </a:pPr>
            <a:r>
              <a:rPr lang="en-CA" sz="3600" b="1" dirty="0" smtClean="0">
                <a:solidFill>
                  <a:srgbClr val="000000"/>
                </a:solidFill>
                <a:cs typeface="Calibri"/>
              </a:rPr>
              <a:t>Today: Gene Expression, PCA, t-SNE, </a:t>
            </a:r>
            <a:r>
              <a:rPr lang="en-CA" sz="3600" b="1" dirty="0" err="1" smtClean="0">
                <a:solidFill>
                  <a:srgbClr val="000000"/>
                </a:solidFill>
                <a:cs typeface="Calibri"/>
              </a:rPr>
              <a:t>autoencoders</a:t>
            </a:r>
            <a:endParaRPr lang="en-CA" sz="3600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C380C8-6B12-AB41-94A9-B9BDB3C0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2" y="717848"/>
            <a:ext cx="9690097" cy="7836096"/>
          </a:xfrm>
        </p:spPr>
        <p:txBody>
          <a:bodyPr/>
          <a:lstStyle/>
          <a:p>
            <a:r>
              <a:rPr lang="en-US" dirty="0" smtClean="0"/>
              <a:t>Gene expression </a:t>
            </a:r>
            <a:r>
              <a:rPr lang="en-US" dirty="0" smtClean="0"/>
              <a:t>analysis: The Biology of RNA-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Supervised (Classification) vs. unsupervised (Clustering)</a:t>
            </a:r>
            <a:endParaRPr lang="en-US" dirty="0" smtClean="0"/>
          </a:p>
          <a:p>
            <a:r>
              <a:rPr lang="en-US" dirty="0" smtClean="0"/>
              <a:t>Supervised: Differential expression analysis</a:t>
            </a:r>
          </a:p>
          <a:p>
            <a:r>
              <a:rPr lang="en-US" dirty="0" smtClean="0"/>
              <a:t>Unsupervised: Embedding into lower </a:t>
            </a:r>
            <a:r>
              <a:rPr lang="en-US" dirty="0"/>
              <a:t>dimensional space</a:t>
            </a:r>
          </a:p>
          <a:p>
            <a:r>
              <a:rPr lang="en-US" dirty="0" smtClean="0"/>
              <a:t>Linear reduction </a:t>
            </a:r>
            <a:r>
              <a:rPr lang="en-US" dirty="0"/>
              <a:t>of dimensionality </a:t>
            </a:r>
          </a:p>
          <a:p>
            <a:pPr lvl="1"/>
            <a:r>
              <a:rPr lang="en-US" dirty="0"/>
              <a:t>Principle Component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Singular Value Decomposition</a:t>
            </a:r>
            <a:endParaRPr lang="en-US" dirty="0"/>
          </a:p>
          <a:p>
            <a:r>
              <a:rPr lang="en-US" dirty="0" smtClean="0"/>
              <a:t>Non-linear dimensionality reduction: </a:t>
            </a:r>
            <a:r>
              <a:rPr lang="en-US" dirty="0" err="1" smtClean="0"/>
              <a:t>embeddings</a:t>
            </a:r>
            <a:endParaRPr lang="en-US" dirty="0"/>
          </a:p>
          <a:p>
            <a:pPr lvl="1"/>
            <a:r>
              <a:rPr lang="en-US" dirty="0"/>
              <a:t>t-distributed Stochastic Network Embedding (t-SNE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Building intuition: Playing with t-SNE </a:t>
            </a:r>
            <a:r>
              <a:rPr lang="en-US" dirty="0" smtClean="0"/>
              <a:t>parameters</a:t>
            </a:r>
            <a:endParaRPr lang="en-US" dirty="0"/>
          </a:p>
          <a:p>
            <a:r>
              <a:rPr lang="en-US" dirty="0" smtClean="0"/>
              <a:t>Deep Learning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err="1" smtClean="0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98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65760"/>
            <a:ext cx="9052560" cy="1257300"/>
          </a:xfrm>
        </p:spPr>
        <p:txBody>
          <a:bodyPr>
            <a:normAutofit/>
          </a:bodyPr>
          <a:lstStyle/>
          <a:p>
            <a:r>
              <a:rPr lang="en-US" sz="3100" dirty="0"/>
              <a:t>Hypergeometric test for gene set overlap significance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dirty="0"/>
              <a:t>N – total # of genes				1000</a:t>
            </a:r>
          </a:p>
          <a:p>
            <a:pPr marL="0" indent="0">
              <a:buNone/>
            </a:pPr>
            <a:r>
              <a:rPr lang="en-US" sz="2500" dirty="0"/>
              <a:t>n1 - # of genes in set A			20</a:t>
            </a:r>
          </a:p>
          <a:p>
            <a:pPr marL="0" indent="0">
              <a:buNone/>
            </a:pPr>
            <a:r>
              <a:rPr lang="en-US" sz="2500" dirty="0"/>
              <a:t>n2 - # of genes in set B			30</a:t>
            </a:r>
          </a:p>
          <a:p>
            <a:pPr marL="0" indent="0">
              <a:buNone/>
            </a:pPr>
            <a:r>
              <a:rPr lang="en-US" sz="2500" dirty="0"/>
              <a:t>k - # of genes in both A and B			3</a:t>
            </a:r>
          </a:p>
          <a:p>
            <a:pPr marL="0" indent="0">
              <a:buNone/>
            </a:pPr>
            <a:endParaRPr lang="en-US" sz="2500" i="1" baseline="-25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40874" y="4305301"/>
          <a:ext cx="3897630" cy="2331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3" imgW="1612900" imgH="965200" progId="Equation.3">
                  <p:embed/>
                </p:oleObj>
              </mc:Choice>
              <mc:Fallback>
                <p:oleObj name="Equation" r:id="rId3" imgW="16129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874" y="4305301"/>
                        <a:ext cx="3897630" cy="23312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951220" y="4808221"/>
          <a:ext cx="3344068" cy="920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5" imgW="1384300" imgH="381000" progId="Equation.3">
                  <p:embed/>
                </p:oleObj>
              </mc:Choice>
              <mc:Fallback>
                <p:oleObj name="Equation" r:id="rId5" imgW="13843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220" y="4808221"/>
                        <a:ext cx="3344068" cy="9202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11684" y="6987543"/>
            <a:ext cx="76809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914080"/>
            <a:r>
              <a:rPr lang="en-US" sz="2000" dirty="0">
                <a:solidFill>
                  <a:prstClr val="black"/>
                </a:solidFill>
              </a:rPr>
              <a:t>0.017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7064" y="6987543"/>
            <a:ext cx="768094" cy="400077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defTabSz="914080"/>
            <a:r>
              <a:rPr lang="en-US" sz="2000" dirty="0">
                <a:solidFill>
                  <a:prstClr val="black"/>
                </a:solidFill>
              </a:rPr>
              <a:t>0.020</a:t>
            </a:r>
          </a:p>
        </p:txBody>
      </p:sp>
    </p:spTree>
    <p:extLst>
      <p:ext uri="{BB962C8B-B14F-4D97-AF65-F5344CB8AC3E}">
        <p14:creationId xmlns:p14="http://schemas.microsoft.com/office/powerpoint/2010/main" val="128749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="" xmlns:a16="http://schemas.microsoft.com/office/drawing/2014/main" id="{47C0E650-2BCA-CC4D-82D8-7A8910D0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0848" y="429819"/>
            <a:ext cx="6629400" cy="1595967"/>
          </a:xfrm>
        </p:spPr>
        <p:txBody>
          <a:bodyPr/>
          <a:lstStyle/>
          <a:p>
            <a:r>
              <a:rPr lang="en-GB" altLang="en-US" dirty="0"/>
              <a:t>Bonferroni correction</a:t>
            </a:r>
            <a:endParaRPr lang="en-US" altLang="en-US" dirty="0"/>
          </a:p>
        </p:txBody>
      </p:sp>
      <p:sp>
        <p:nvSpPr>
          <p:cNvPr id="23555" name="Rectangle 3">
            <a:extLst>
              <a:ext uri="{FF2B5EF4-FFF2-40B4-BE49-F238E27FC236}">
                <a16:creationId xmlns="" xmlns:a16="http://schemas.microsoft.com/office/drawing/2014/main" id="{2A09C57F-EFD4-A04C-AAE3-A1064BC782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8300" y="2234355"/>
            <a:ext cx="9197404" cy="631958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300" dirty="0"/>
              <a:t>Total number of rejections of null hypothesis over all N tests denoted by R.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GB" altLang="en-US" sz="2300" dirty="0" err="1"/>
              <a:t>Pr</a:t>
            </a:r>
            <a:r>
              <a:rPr lang="en-GB" altLang="en-US" sz="2300" dirty="0"/>
              <a:t>(R&gt;0) ~</a:t>
            </a:r>
            <a:r>
              <a:rPr lang="en-GB" altLang="en-US" sz="2300" dirty="0">
                <a:latin typeface="Symbol" pitchFamily="2" charset="2"/>
              </a:rPr>
              <a:t>=</a:t>
            </a:r>
            <a:r>
              <a:rPr lang="en-GB" altLang="en-US" sz="2300" dirty="0"/>
              <a:t> N</a:t>
            </a:r>
            <a:r>
              <a:rPr lang="el-GR" altLang="en-US" sz="2300" dirty="0"/>
              <a:t>α</a:t>
            </a:r>
            <a:endParaRPr lang="en-GB" altLang="en-US" sz="2300" dirty="0"/>
          </a:p>
          <a:p>
            <a:pPr>
              <a:lnSpc>
                <a:spcPct val="90000"/>
              </a:lnSpc>
            </a:pPr>
            <a:r>
              <a:rPr lang="en-GB" altLang="en-US" sz="2300" dirty="0"/>
              <a:t>Need to set </a:t>
            </a:r>
            <a:r>
              <a:rPr lang="el-GR" altLang="en-US" sz="2300" dirty="0"/>
              <a:t>α</a:t>
            </a:r>
            <a:r>
              <a:rPr lang="en-GB" altLang="en-US" sz="2300" dirty="0"/>
              <a:t>’ = </a:t>
            </a:r>
            <a:r>
              <a:rPr lang="en-GB" altLang="en-US" sz="2300" dirty="0" err="1"/>
              <a:t>Pr</a:t>
            </a:r>
            <a:r>
              <a:rPr lang="en-GB" altLang="en-US" sz="2300" dirty="0"/>
              <a:t>(R&gt;0) to required significance level </a:t>
            </a:r>
            <a:r>
              <a:rPr lang="en-GB" altLang="en-US" sz="2300" b="1" dirty="0"/>
              <a:t>over all tests</a:t>
            </a:r>
            <a:r>
              <a:rPr lang="en-GB" altLang="en-US" sz="2300" dirty="0"/>
              <a:t>. Referred to as the </a:t>
            </a:r>
            <a:r>
              <a:rPr lang="en-GB" altLang="en-US" sz="2300" b="1" dirty="0" err="1"/>
              <a:t>experimentwise</a:t>
            </a:r>
            <a:r>
              <a:rPr lang="en-GB" altLang="en-US" sz="2300" b="1" dirty="0"/>
              <a:t> error rate</a:t>
            </a:r>
            <a:r>
              <a:rPr lang="en-GB" altLang="en-US" sz="2300" dirty="0"/>
              <a:t>.</a:t>
            </a:r>
          </a:p>
          <a:p>
            <a:pPr>
              <a:lnSpc>
                <a:spcPct val="90000"/>
              </a:lnSpc>
            </a:pPr>
            <a:r>
              <a:rPr lang="en-GB" altLang="en-US" sz="2300" dirty="0"/>
              <a:t>With 100 tests, to achieve overall </a:t>
            </a:r>
            <a:r>
              <a:rPr lang="en-GB" altLang="en-US" sz="2300" dirty="0" err="1"/>
              <a:t>experimentwise</a:t>
            </a:r>
            <a:r>
              <a:rPr lang="en-GB" altLang="en-US" sz="2300" dirty="0"/>
              <a:t> significance level of </a:t>
            </a:r>
            <a:r>
              <a:rPr lang="el-GR" altLang="en-US" sz="2300" dirty="0"/>
              <a:t>α</a:t>
            </a:r>
            <a:r>
              <a:rPr lang="en-GB" altLang="en-US" sz="2300" dirty="0"/>
              <a:t>’=0.05: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GB" altLang="en-US" sz="2300" dirty="0"/>
              <a:t>0.05 = 100</a:t>
            </a:r>
            <a:r>
              <a:rPr lang="el-GR" altLang="en-US" sz="2300" dirty="0"/>
              <a:t>α</a:t>
            </a:r>
            <a:endParaRPr lang="en-GB" altLang="en-US" sz="23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GB" altLang="en-US" sz="2300" dirty="0"/>
              <a:t>                    -&gt; </a:t>
            </a:r>
            <a:r>
              <a:rPr lang="el-GR" altLang="en-US" sz="2300" dirty="0"/>
              <a:t>α</a:t>
            </a:r>
            <a:r>
              <a:rPr lang="en-GB" altLang="en-US" sz="2300" dirty="0"/>
              <a:t> = 0.0005</a:t>
            </a:r>
          </a:p>
          <a:p>
            <a:pPr>
              <a:lnSpc>
                <a:spcPct val="90000"/>
              </a:lnSpc>
            </a:pPr>
            <a:r>
              <a:rPr lang="en-GB" altLang="en-US" sz="2300" b="1" dirty="0"/>
              <a:t>Pointwise</a:t>
            </a:r>
            <a:r>
              <a:rPr lang="en-GB" altLang="en-US" sz="2300" dirty="0"/>
              <a:t> significance level of 0.05%.</a:t>
            </a:r>
            <a:endParaRPr lang="el-G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5443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="" xmlns:a16="http://schemas.microsoft.com/office/drawing/2014/main" id="{F43F154C-9268-C245-B6D2-0DDF1CC997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8300" y="383478"/>
            <a:ext cx="9197404" cy="1595967"/>
          </a:xfrm>
        </p:spPr>
        <p:txBody>
          <a:bodyPr>
            <a:normAutofit/>
          </a:bodyPr>
          <a:lstStyle/>
          <a:p>
            <a:r>
              <a:rPr lang="en-GB" altLang="en-US" sz="3600" dirty="0"/>
              <a:t>Example - Genome wide association screens</a:t>
            </a:r>
            <a:endParaRPr lang="en-US" altLang="en-US" sz="3600" dirty="0"/>
          </a:p>
        </p:txBody>
      </p:sp>
      <p:sp>
        <p:nvSpPr>
          <p:cNvPr id="40963" name="Rectangle 3">
            <a:extLst>
              <a:ext uri="{FF2B5EF4-FFF2-40B4-BE49-F238E27FC236}">
                <a16:creationId xmlns="" xmlns:a16="http://schemas.microsoft.com/office/drawing/2014/main" id="{997C0ACE-BFF1-F540-907B-32EF8E841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8300" y="2234355"/>
            <a:ext cx="8837364" cy="631958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dirty="0" err="1"/>
              <a:t>Risch</a:t>
            </a:r>
            <a:r>
              <a:rPr lang="en-GB" altLang="en-US" dirty="0"/>
              <a:t> &amp; </a:t>
            </a:r>
            <a:r>
              <a:rPr lang="en-GB" altLang="en-US" dirty="0" err="1"/>
              <a:t>Merikangas</a:t>
            </a:r>
            <a:r>
              <a:rPr lang="en-GB" altLang="en-US" dirty="0"/>
              <a:t> (1996).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100,000 genes.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Observe 10 SNPs in each gene.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1 million tests of null hypothesis of no association.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To achieve </a:t>
            </a:r>
            <a:r>
              <a:rPr lang="en-GB" altLang="en-US" dirty="0" err="1"/>
              <a:t>experimentwise</a:t>
            </a:r>
            <a:r>
              <a:rPr lang="en-GB" altLang="en-US" dirty="0"/>
              <a:t> significance level of 5%, require pointwise p-value less than 5 x 10</a:t>
            </a:r>
            <a:r>
              <a:rPr lang="en-GB" altLang="en-US" baseline="30000" dirty="0"/>
              <a:t>-8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319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="" xmlns:a16="http://schemas.microsoft.com/office/drawing/2014/main" id="{8D233FB5-5597-4541-828B-93DD6FA05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8300" y="383478"/>
            <a:ext cx="8837364" cy="1595967"/>
          </a:xfrm>
        </p:spPr>
        <p:txBody>
          <a:bodyPr/>
          <a:lstStyle/>
          <a:p>
            <a:r>
              <a:rPr lang="en-GB" altLang="en-US" dirty="0"/>
              <a:t>Bonferroni correction - problems</a:t>
            </a:r>
            <a:endParaRPr lang="en-US" altLang="en-US" dirty="0"/>
          </a:p>
        </p:txBody>
      </p:sp>
      <p:sp>
        <p:nvSpPr>
          <p:cNvPr id="24579" name="Rectangle 3">
            <a:extLst>
              <a:ext uri="{FF2B5EF4-FFF2-40B4-BE49-F238E27FC236}">
                <a16:creationId xmlns="" xmlns:a16="http://schemas.microsoft.com/office/drawing/2014/main" id="{DA7EC00F-4CAC-2948-8E89-980A0A606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8300" y="2234355"/>
            <a:ext cx="8981380" cy="6319585"/>
          </a:xfrm>
        </p:spPr>
        <p:txBody>
          <a:bodyPr/>
          <a:lstStyle/>
          <a:p>
            <a:r>
              <a:rPr lang="en-GB" altLang="en-US" sz="2800" dirty="0"/>
              <a:t>Assumes each test of the null hypothesis to be </a:t>
            </a:r>
            <a:r>
              <a:rPr lang="en-GB" altLang="en-US" sz="2800" b="1" dirty="0"/>
              <a:t>independent</a:t>
            </a:r>
            <a:r>
              <a:rPr lang="en-GB" altLang="en-US" sz="2800" dirty="0"/>
              <a:t>.</a:t>
            </a:r>
          </a:p>
          <a:p>
            <a:r>
              <a:rPr lang="en-GB" altLang="en-US" sz="2800" dirty="0"/>
              <a:t>If not true, Bonferroni correction to significance level is </a:t>
            </a:r>
            <a:r>
              <a:rPr lang="en-GB" altLang="en-US" sz="2800" b="1" dirty="0"/>
              <a:t>conservative</a:t>
            </a:r>
            <a:r>
              <a:rPr lang="en-GB" altLang="en-US" sz="2800" dirty="0"/>
              <a:t>.</a:t>
            </a:r>
          </a:p>
          <a:p>
            <a:r>
              <a:rPr lang="en-GB" altLang="en-US" sz="2800" dirty="0"/>
              <a:t>Loss of power to reject null hypothesis.</a:t>
            </a:r>
          </a:p>
          <a:p>
            <a:r>
              <a:rPr lang="en-GB" altLang="en-US" sz="2800" dirty="0"/>
              <a:t>Example: genome-wide association screen across linked SNPs – correlation between tests due to LD between loci.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66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="" xmlns:a16="http://schemas.microsoft.com/office/drawing/2014/main" id="{8D233FB5-5597-4541-828B-93DD6FA05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8300" y="383478"/>
            <a:ext cx="8837364" cy="1595967"/>
          </a:xfrm>
        </p:spPr>
        <p:txBody>
          <a:bodyPr/>
          <a:lstStyle/>
          <a:p>
            <a:r>
              <a:rPr lang="en-GB" altLang="en-US" dirty="0" err="1"/>
              <a:t>Benjamini</a:t>
            </a:r>
            <a:r>
              <a:rPr lang="en-GB" altLang="en-US" dirty="0"/>
              <a:t> Hochberg</a:t>
            </a:r>
            <a:endParaRPr lang="en-US" altLang="en-US" dirty="0"/>
          </a:p>
        </p:txBody>
      </p:sp>
      <p:sp>
        <p:nvSpPr>
          <p:cNvPr id="24579" name="Rectangle 3">
            <a:extLst>
              <a:ext uri="{FF2B5EF4-FFF2-40B4-BE49-F238E27FC236}">
                <a16:creationId xmlns="" xmlns:a16="http://schemas.microsoft.com/office/drawing/2014/main" id="{DA7EC00F-4CAC-2948-8E89-980A0A606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6292" y="1972699"/>
            <a:ext cx="8981380" cy="6319585"/>
          </a:xfrm>
        </p:spPr>
        <p:txBody>
          <a:bodyPr/>
          <a:lstStyle/>
          <a:p>
            <a:r>
              <a:rPr lang="en-GB" altLang="en-US" sz="2800" dirty="0"/>
              <a:t>Select False Discovery Rate </a:t>
            </a:r>
            <a:r>
              <a:rPr lang="en-GB" altLang="en-US" sz="2800" dirty="0">
                <a:latin typeface="Symbol" pitchFamily="2" charset="2"/>
              </a:rPr>
              <a:t>a</a:t>
            </a:r>
          </a:p>
          <a:p>
            <a:r>
              <a:rPr lang="en-GB" altLang="en-US" sz="2800" dirty="0"/>
              <a:t>Number of tests is </a:t>
            </a:r>
            <a:r>
              <a:rPr lang="en-GB" altLang="en-US" sz="2800" i="1" dirty="0"/>
              <a:t>m</a:t>
            </a:r>
          </a:p>
          <a:p>
            <a:r>
              <a:rPr lang="en-GB" altLang="en-US" sz="2800" dirty="0"/>
              <a:t>Sort p-values P</a:t>
            </a:r>
            <a:r>
              <a:rPr lang="en-GB" altLang="en-US" sz="2800" baseline="-25000" dirty="0"/>
              <a:t>(k)</a:t>
            </a:r>
            <a:r>
              <a:rPr lang="en-GB" altLang="en-US" sz="2800" dirty="0"/>
              <a:t> in ascending order (most significant first)</a:t>
            </a:r>
          </a:p>
          <a:p>
            <a:r>
              <a:rPr lang="en-GB" altLang="en-US" sz="2800" dirty="0"/>
              <a:t>Assumes tests are uncorrelated or positively correlated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C655F98-9DDA-9742-B689-73F7B4B1A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8288"/>
            <a:ext cx="10058400" cy="12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664" y="2302024"/>
            <a:ext cx="9649072" cy="72008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D9A68-B089-AD4E-9F1E-7A40EC6D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00"/>
            <a:ext cx="10058400" cy="648065"/>
          </a:xfrm>
        </p:spPr>
        <p:txBody>
          <a:bodyPr>
            <a:noAutofit/>
          </a:bodyPr>
          <a:lstStyle/>
          <a:p>
            <a:pPr>
              <a:lnSpc>
                <a:spcPts val="5571"/>
              </a:lnSpc>
            </a:pPr>
            <a:r>
              <a:rPr lang="en-CA" sz="3600" b="1" dirty="0" smtClean="0">
                <a:solidFill>
                  <a:srgbClr val="000000"/>
                </a:solidFill>
                <a:cs typeface="Calibri"/>
              </a:rPr>
              <a:t>Today: Gene Expression, PCA, t-SNE, </a:t>
            </a:r>
            <a:r>
              <a:rPr lang="en-CA" sz="3600" b="1" dirty="0" err="1" smtClean="0">
                <a:solidFill>
                  <a:srgbClr val="000000"/>
                </a:solidFill>
                <a:cs typeface="Calibri"/>
              </a:rPr>
              <a:t>autoencoders</a:t>
            </a:r>
            <a:endParaRPr lang="en-CA" sz="3600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C380C8-6B12-AB41-94A9-B9BDB3C0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2" y="717848"/>
            <a:ext cx="9690097" cy="7836096"/>
          </a:xfrm>
        </p:spPr>
        <p:txBody>
          <a:bodyPr/>
          <a:lstStyle/>
          <a:p>
            <a:r>
              <a:rPr lang="en-US" dirty="0" smtClean="0"/>
              <a:t>Gene expression analysis: The Biology of RNA-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Supervised (Classification) vs. unsupervised (Clustering)</a:t>
            </a:r>
            <a:endParaRPr lang="en-US" dirty="0" smtClean="0"/>
          </a:p>
          <a:p>
            <a:r>
              <a:rPr lang="en-US" dirty="0" smtClean="0"/>
              <a:t>Supervised: Differential expression analysis</a:t>
            </a:r>
          </a:p>
          <a:p>
            <a:r>
              <a:rPr lang="en-US" dirty="0" smtClean="0"/>
              <a:t>Unsupervised: Embedding into lower </a:t>
            </a:r>
            <a:r>
              <a:rPr lang="en-US" dirty="0"/>
              <a:t>dimensional space</a:t>
            </a:r>
          </a:p>
          <a:p>
            <a:r>
              <a:rPr lang="en-US" dirty="0" smtClean="0"/>
              <a:t>Linear reduction </a:t>
            </a:r>
            <a:r>
              <a:rPr lang="en-US" dirty="0"/>
              <a:t>of dimensionality </a:t>
            </a:r>
          </a:p>
          <a:p>
            <a:pPr lvl="1"/>
            <a:r>
              <a:rPr lang="en-US" dirty="0"/>
              <a:t>Principle Component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Singular Value Decomposition</a:t>
            </a:r>
            <a:endParaRPr lang="en-US" dirty="0"/>
          </a:p>
          <a:p>
            <a:r>
              <a:rPr lang="en-US" dirty="0" smtClean="0"/>
              <a:t>Non-linear dimensionality reduction: </a:t>
            </a:r>
            <a:r>
              <a:rPr lang="en-US" dirty="0" err="1" smtClean="0"/>
              <a:t>embeddings</a:t>
            </a:r>
            <a:endParaRPr lang="en-US" dirty="0"/>
          </a:p>
          <a:p>
            <a:pPr lvl="1"/>
            <a:r>
              <a:rPr lang="en-US" dirty="0"/>
              <a:t>t-distributed Stochastic Network Embedding (t-SNE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Building intuition: Playing with t-SNE </a:t>
            </a:r>
            <a:r>
              <a:rPr lang="en-US" dirty="0" smtClean="0"/>
              <a:t>parameters</a:t>
            </a:r>
            <a:endParaRPr lang="en-US" dirty="0"/>
          </a:p>
          <a:p>
            <a:r>
              <a:rPr lang="en-US" dirty="0" smtClean="0"/>
              <a:t>Deep Learning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err="1" smtClean="0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4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71D255-8053-0541-971F-DCAB148EC08C}"/>
              </a:ext>
            </a:extLst>
          </p:cNvPr>
          <p:cNvSpPr txBox="1"/>
          <p:nvPr/>
        </p:nvSpPr>
        <p:spPr>
          <a:xfrm>
            <a:off x="2158149" y="3454159"/>
            <a:ext cx="5730631" cy="1323391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pPr algn="ctr"/>
            <a:r>
              <a:rPr lang="en-US" sz="4000" b="1" dirty="0"/>
              <a:t>3.  Unsupervised learning:</a:t>
            </a:r>
          </a:p>
          <a:p>
            <a:pPr algn="ctr"/>
            <a:r>
              <a:rPr lang="en-US" sz="4000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63017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714" name="Rectangle 2">
            <a:extLst>
              <a:ext uri="{FF2B5EF4-FFF2-40B4-BE49-F238E27FC236}">
                <a16:creationId xmlns="" xmlns:a16="http://schemas.microsoft.com/office/drawing/2014/main" id="{6700E106-8F15-7340-AEC8-CEFADDDF26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2920" y="114300"/>
            <a:ext cx="9052560" cy="1257300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Dimensionality reduction has multiple applications</a:t>
            </a:r>
          </a:p>
        </p:txBody>
      </p:sp>
      <p:sp>
        <p:nvSpPr>
          <p:cNvPr id="1907715" name="Rectangle 3">
            <a:extLst>
              <a:ext uri="{FF2B5EF4-FFF2-40B4-BE49-F238E27FC236}">
                <a16:creationId xmlns="" xmlns:a16="http://schemas.microsoft.com/office/drawing/2014/main" id="{2513351D-2682-0B4C-A916-401A8467FD6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02926" y="1874521"/>
            <a:ext cx="4437223" cy="4978558"/>
          </a:xfrm>
        </p:spPr>
        <p:txBody>
          <a:bodyPr/>
          <a:lstStyle/>
          <a:p>
            <a:r>
              <a:rPr lang="en-US" altLang="en-US" sz="3100" dirty="0"/>
              <a:t>Uses:</a:t>
            </a:r>
          </a:p>
          <a:p>
            <a:pPr lvl="1"/>
            <a:r>
              <a:rPr lang="en-US" altLang="en-US" sz="2700" dirty="0"/>
              <a:t>Data Visualization</a:t>
            </a:r>
          </a:p>
          <a:p>
            <a:pPr lvl="1"/>
            <a:r>
              <a:rPr lang="en-US" altLang="en-US" sz="2700" dirty="0"/>
              <a:t>Data Reduction</a:t>
            </a:r>
          </a:p>
          <a:p>
            <a:pPr lvl="1"/>
            <a:r>
              <a:rPr lang="en-US" altLang="en-US" sz="2700" dirty="0"/>
              <a:t>Data Classification</a:t>
            </a:r>
          </a:p>
          <a:p>
            <a:pPr lvl="1"/>
            <a:r>
              <a:rPr lang="en-US" altLang="en-US" sz="2700" dirty="0"/>
              <a:t>Trend Analysis</a:t>
            </a:r>
          </a:p>
          <a:p>
            <a:pPr lvl="1"/>
            <a:r>
              <a:rPr lang="en-US" altLang="en-US" sz="2700" dirty="0"/>
              <a:t>Factor Analysis</a:t>
            </a:r>
          </a:p>
          <a:p>
            <a:pPr lvl="1"/>
            <a:r>
              <a:rPr lang="en-US" altLang="en-US" sz="2700" dirty="0"/>
              <a:t>Noise Reduction</a:t>
            </a:r>
          </a:p>
        </p:txBody>
      </p:sp>
      <p:sp>
        <p:nvSpPr>
          <p:cNvPr id="1907716" name="Rectangle 4">
            <a:extLst>
              <a:ext uri="{FF2B5EF4-FFF2-40B4-BE49-F238E27FC236}">
                <a16:creationId xmlns="" xmlns:a16="http://schemas.microsoft.com/office/drawing/2014/main" id="{3C3440A6-0E92-C641-B4E3-80E41C4DDD6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023363" y="1874520"/>
            <a:ext cx="5783581" cy="4526279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700"/>
              <a:t>Examples:</a:t>
            </a:r>
          </a:p>
          <a:p>
            <a:pPr lvl="1"/>
            <a:r>
              <a:rPr lang="en-US" altLang="en-US" sz="2200"/>
              <a:t>How many unique “sub-sets” are in the sample?</a:t>
            </a:r>
          </a:p>
          <a:p>
            <a:pPr lvl="1"/>
            <a:r>
              <a:rPr lang="en-US" altLang="en-US" sz="2200"/>
              <a:t>How are they similar / different?</a:t>
            </a:r>
          </a:p>
          <a:p>
            <a:pPr lvl="1"/>
            <a:r>
              <a:rPr lang="en-US" altLang="en-US" sz="2200"/>
              <a:t>What are the underlying factors that influence the samples?</a:t>
            </a:r>
          </a:p>
          <a:p>
            <a:pPr lvl="1"/>
            <a:r>
              <a:rPr lang="en-US" altLang="en-US" sz="2200"/>
              <a:t>Which time / temporal trends are (anti)correlated?</a:t>
            </a:r>
          </a:p>
          <a:p>
            <a:pPr lvl="1"/>
            <a:r>
              <a:rPr lang="en-US" altLang="en-US" sz="2200"/>
              <a:t>Which measurements are needed to differentiate?</a:t>
            </a:r>
          </a:p>
          <a:p>
            <a:pPr lvl="1"/>
            <a:r>
              <a:rPr lang="en-US" altLang="en-US" sz="2200"/>
              <a:t>How to best present what is “interesting”?</a:t>
            </a:r>
          </a:p>
          <a:p>
            <a:pPr lvl="1"/>
            <a:r>
              <a:rPr lang="en-US" altLang="en-US" sz="2200"/>
              <a:t>Which “sub-set” does this new sample rightfully belong?</a:t>
            </a:r>
          </a:p>
        </p:txBody>
      </p:sp>
    </p:spTree>
    <p:extLst>
      <p:ext uri="{BB962C8B-B14F-4D97-AF65-F5344CB8AC3E}">
        <p14:creationId xmlns:p14="http://schemas.microsoft.com/office/powerpoint/2010/main" val="240691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967007-FB23-E04F-9FE1-29A4A829EE1F}"/>
              </a:ext>
            </a:extLst>
          </p:cNvPr>
          <p:cNvSpPr/>
          <p:nvPr/>
        </p:nvSpPr>
        <p:spPr>
          <a:xfrm>
            <a:off x="420693" y="789863"/>
            <a:ext cx="8064898" cy="3170070"/>
          </a:xfrm>
          <a:prstGeom prst="rect">
            <a:avLst/>
          </a:prstGeom>
        </p:spPr>
        <p:txBody>
          <a:bodyPr wrap="square" lIns="91388" tIns="45696" rIns="91388" bIns="45696">
            <a:spAutoFit/>
          </a:bodyPr>
          <a:lstStyle/>
          <a:p>
            <a:r>
              <a:rPr lang="en-US" sz="2500" dirty="0"/>
              <a:t>A manifold is a topological space that locally resembles Euclidean space near each point</a:t>
            </a:r>
          </a:p>
          <a:p>
            <a:endParaRPr lang="en-US" sz="2500" dirty="0"/>
          </a:p>
          <a:p>
            <a:r>
              <a:rPr lang="en-US" sz="2500" dirty="0"/>
              <a:t>A manifold embedding is a structure preserving mapping of a high dimensional space into a manifold</a:t>
            </a:r>
          </a:p>
          <a:p>
            <a:endParaRPr lang="en-US" sz="2500" dirty="0"/>
          </a:p>
          <a:p>
            <a:r>
              <a:rPr lang="en-US" sz="2500" dirty="0"/>
              <a:t>Manifold learning learns a lower dimensional space that enables a manifold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E60D9EB-510A-FB4C-A4D2-A13ECC24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09" y="4462264"/>
            <a:ext cx="3995677" cy="230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664" y="2878088"/>
            <a:ext cx="9649072" cy="122413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D9A68-B089-AD4E-9F1E-7A40EC6D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00"/>
            <a:ext cx="10058400" cy="648065"/>
          </a:xfrm>
        </p:spPr>
        <p:txBody>
          <a:bodyPr>
            <a:noAutofit/>
          </a:bodyPr>
          <a:lstStyle/>
          <a:p>
            <a:pPr>
              <a:lnSpc>
                <a:spcPts val="5571"/>
              </a:lnSpc>
            </a:pPr>
            <a:r>
              <a:rPr lang="en-CA" sz="3600" b="1" dirty="0" smtClean="0">
                <a:solidFill>
                  <a:srgbClr val="000000"/>
                </a:solidFill>
                <a:cs typeface="Calibri"/>
              </a:rPr>
              <a:t>Today: Gene Expression, PCA, t-SNE, </a:t>
            </a:r>
            <a:r>
              <a:rPr lang="en-CA" sz="3600" b="1" dirty="0" err="1" smtClean="0">
                <a:solidFill>
                  <a:srgbClr val="000000"/>
                </a:solidFill>
                <a:cs typeface="Calibri"/>
              </a:rPr>
              <a:t>autoencoders</a:t>
            </a:r>
            <a:endParaRPr lang="en-CA" sz="3600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C380C8-6B12-AB41-94A9-B9BDB3C0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2" y="717848"/>
            <a:ext cx="9690097" cy="7836096"/>
          </a:xfrm>
        </p:spPr>
        <p:txBody>
          <a:bodyPr/>
          <a:lstStyle/>
          <a:p>
            <a:r>
              <a:rPr lang="en-US" dirty="0" smtClean="0"/>
              <a:t>Gene expression analysis: The Biology of RNA-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Supervised (Classification) vs. unsupervised (Clustering)</a:t>
            </a:r>
            <a:endParaRPr lang="en-US" dirty="0" smtClean="0"/>
          </a:p>
          <a:p>
            <a:r>
              <a:rPr lang="en-US" dirty="0" smtClean="0"/>
              <a:t>Supervised: Differential expression analysis</a:t>
            </a:r>
          </a:p>
          <a:p>
            <a:r>
              <a:rPr lang="en-US" dirty="0" smtClean="0"/>
              <a:t>Unsupervised: Embedding into lower </a:t>
            </a:r>
            <a:r>
              <a:rPr lang="en-US" dirty="0"/>
              <a:t>dimensional space</a:t>
            </a:r>
          </a:p>
          <a:p>
            <a:r>
              <a:rPr lang="en-US" dirty="0" smtClean="0"/>
              <a:t>Linear reduction </a:t>
            </a:r>
            <a:r>
              <a:rPr lang="en-US" dirty="0"/>
              <a:t>of dimensionality </a:t>
            </a:r>
          </a:p>
          <a:p>
            <a:pPr lvl="1"/>
            <a:r>
              <a:rPr lang="en-US" dirty="0"/>
              <a:t>Principle Component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Singular Value Decomposition</a:t>
            </a:r>
            <a:endParaRPr lang="en-US" dirty="0"/>
          </a:p>
          <a:p>
            <a:r>
              <a:rPr lang="en-US" dirty="0" smtClean="0"/>
              <a:t>Non-linear dimensionality reduction: </a:t>
            </a:r>
            <a:r>
              <a:rPr lang="en-US" dirty="0" err="1" smtClean="0"/>
              <a:t>embeddings</a:t>
            </a:r>
            <a:endParaRPr lang="en-US" dirty="0"/>
          </a:p>
          <a:p>
            <a:pPr lvl="1"/>
            <a:r>
              <a:rPr lang="en-US" dirty="0"/>
              <a:t>t-distributed Stochastic Network Embedding (t-SNE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Building intuition: Playing with t-SNE parameters</a:t>
            </a:r>
            <a:endParaRPr lang="en-US" dirty="0"/>
          </a:p>
          <a:p>
            <a:r>
              <a:rPr lang="en-US" dirty="0" smtClean="0"/>
              <a:t>Deep Learning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err="1" smtClean="0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17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71D255-8053-0541-971F-DCAB148EC08C}"/>
              </a:ext>
            </a:extLst>
          </p:cNvPr>
          <p:cNvSpPr txBox="1"/>
          <p:nvPr/>
        </p:nvSpPr>
        <p:spPr>
          <a:xfrm>
            <a:off x="780727" y="3526163"/>
            <a:ext cx="7937747" cy="721753"/>
          </a:xfrm>
          <a:prstGeom prst="rect">
            <a:avLst/>
          </a:prstGeom>
          <a:noFill/>
        </p:spPr>
        <p:txBody>
          <a:bodyPr wrap="square" lIns="91388" tIns="45696" rIns="91388" bIns="45696" rtlCol="0">
            <a:spAutoFit/>
          </a:bodyPr>
          <a:lstStyle/>
          <a:p>
            <a:pPr algn="ctr"/>
            <a:r>
              <a:rPr lang="en-US" sz="4000" dirty="0"/>
              <a:t>1.  The biology: RNA-</a:t>
            </a:r>
            <a:r>
              <a:rPr lang="en-US" sz="4000" dirty="0" err="1"/>
              <a:t>seq</a:t>
            </a:r>
            <a:r>
              <a:rPr lang="en-US" sz="4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9588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71D255-8053-0541-971F-DCAB148EC08C}"/>
              </a:ext>
            </a:extLst>
          </p:cNvPr>
          <p:cNvSpPr txBox="1"/>
          <p:nvPr/>
        </p:nvSpPr>
        <p:spPr>
          <a:xfrm>
            <a:off x="1576208" y="3454159"/>
            <a:ext cx="6894509" cy="72175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pPr algn="ctr"/>
            <a:r>
              <a:rPr lang="en-US" sz="4000" dirty="0"/>
              <a:t>4.  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2661634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762" name="Rectangle 2">
            <a:extLst>
              <a:ext uri="{FF2B5EF4-FFF2-40B4-BE49-F238E27FC236}">
                <a16:creationId xmlns="" xmlns:a16="http://schemas.microsoft.com/office/drawing/2014/main" id="{620E34C1-365B-DE43-B9A8-B1CC1E385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2920" y="30484"/>
            <a:ext cx="9052560" cy="1257300"/>
          </a:xfrm>
        </p:spPr>
        <p:txBody>
          <a:bodyPr/>
          <a:lstStyle/>
          <a:p>
            <a:r>
              <a:rPr lang="en-US" altLang="en-US" sz="4000" dirty="0"/>
              <a:t>Example data</a:t>
            </a:r>
          </a:p>
        </p:txBody>
      </p:sp>
      <p:sp>
        <p:nvSpPr>
          <p:cNvPr id="1909763" name="Rectangle 3">
            <a:extLst>
              <a:ext uri="{FF2B5EF4-FFF2-40B4-BE49-F238E27FC236}">
                <a16:creationId xmlns="" xmlns:a16="http://schemas.microsoft.com/office/drawing/2014/main" id="{5DE584AA-8F75-7843-9F07-A45014BA88B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02926" y="1539245"/>
            <a:ext cx="4437223" cy="4978558"/>
          </a:xfrm>
        </p:spPr>
        <p:txBody>
          <a:bodyPr/>
          <a:lstStyle/>
          <a:p>
            <a:r>
              <a:rPr lang="en-US" altLang="en-US" sz="2700" dirty="0"/>
              <a:t>Example: 53  Blood and urine measurements (wet chemistry) from 65 people (33 alcoholics, 32 non-alcoholics)</a:t>
            </a:r>
          </a:p>
        </p:txBody>
      </p:sp>
      <p:sp>
        <p:nvSpPr>
          <p:cNvPr id="1909764" name="Rectangle 4">
            <a:extLst>
              <a:ext uri="{FF2B5EF4-FFF2-40B4-BE49-F238E27FC236}">
                <a16:creationId xmlns="" xmlns:a16="http://schemas.microsoft.com/office/drawing/2014/main" id="{AFA570F2-0871-E047-ABD3-70C464C0495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280660" y="1958339"/>
            <a:ext cx="4191000" cy="4526279"/>
          </a:xfrm>
        </p:spPr>
        <p:txBody>
          <a:bodyPr/>
          <a:lstStyle/>
          <a:p>
            <a:r>
              <a:rPr lang="en-US" altLang="en-US" sz="3100" dirty="0" err="1"/>
              <a:t>Trivariate</a:t>
            </a:r>
            <a:r>
              <a:rPr lang="en-US" altLang="en-US" sz="3100" dirty="0"/>
              <a:t> plot</a:t>
            </a:r>
          </a:p>
        </p:txBody>
      </p:sp>
      <p:graphicFrame>
        <p:nvGraphicFramePr>
          <p:cNvPr id="1909765" name="Object 5">
            <a:extLst>
              <a:ext uri="{FF2B5EF4-FFF2-40B4-BE49-F238E27FC236}">
                <a16:creationId xmlns="" xmlns:a16="http://schemas.microsoft.com/office/drawing/2014/main" id="{692443EE-2BAC-114D-A83F-A595FE375B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2" y="4640580"/>
          <a:ext cx="5196840" cy="1802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r:id="rId4" imgW="16027400" imgH="4914900" progId="">
                  <p:embed/>
                </p:oleObj>
              </mc:Choice>
              <mc:Fallback>
                <p:oleObj r:id="rId4" imgW="16027400" imgH="4914900" progId="">
                  <p:embed/>
                  <p:pic>
                    <p:nvPicPr>
                      <p:cNvPr id="1909765" name="Object 5">
                        <a:extLst>
                          <a:ext uri="{FF2B5EF4-FFF2-40B4-BE49-F238E27FC236}">
                            <a16:creationId xmlns="" xmlns:a16="http://schemas.microsoft.com/office/drawing/2014/main" id="{692443EE-2BAC-114D-A83F-A595FE375B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2" y="4640580"/>
                        <a:ext cx="5196840" cy="1802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="" xmlns:a16="http://schemas.microsoft.com/office/drawing/2014/main" id="{ED6DEA40-30D9-2A42-B9C4-B45A54EB2D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37072"/>
              </p:ext>
            </p:extLst>
          </p:nvPr>
        </p:nvGraphicFramePr>
        <p:xfrm>
          <a:off x="6024566" y="2806088"/>
          <a:ext cx="3530918" cy="3040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Document" r:id="rId6" imgW="9626600" imgH="8293100" progId="Word.Document.8">
                  <p:embed/>
                </p:oleObj>
              </mc:Choice>
              <mc:Fallback>
                <p:oleObj name="Document" r:id="rId6" imgW="9626600" imgH="8293100" progId="Word.Document.8">
                  <p:embed/>
                  <p:pic>
                    <p:nvPicPr>
                      <p:cNvPr id="1911813" name="Object 5">
                        <a:extLst>
                          <a:ext uri="{FF2B5EF4-FFF2-40B4-BE49-F238E27FC236}">
                            <a16:creationId xmlns="" xmlns:a16="http://schemas.microsoft.com/office/drawing/2014/main" id="{5A9CFDFE-0386-CA4C-9C10-B6CFA5210D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6" y="2806088"/>
                        <a:ext cx="3530918" cy="30402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566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666" name="Rectangle 2">
            <a:extLst>
              <a:ext uri="{FF2B5EF4-FFF2-40B4-BE49-F238E27FC236}">
                <a16:creationId xmlns="" xmlns:a16="http://schemas.microsoft.com/office/drawing/2014/main" id="{5B7DD8D4-0052-E949-BC5F-E43815E33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3" y="7087080"/>
            <a:ext cx="9471661" cy="487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477" tIns="48868" rIns="99477" bIns="48868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700"/>
              <a:t>	This is accomplished by rotating the axes.</a:t>
            </a:r>
          </a:p>
        </p:txBody>
      </p:sp>
      <p:sp>
        <p:nvSpPr>
          <p:cNvPr id="1905667" name="Rectangle 3">
            <a:extLst>
              <a:ext uri="{FF2B5EF4-FFF2-40B4-BE49-F238E27FC236}">
                <a16:creationId xmlns="" xmlns:a16="http://schemas.microsoft.com/office/drawing/2014/main" id="{AA4119FE-63F6-654B-878B-EAA771374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3" y="968221"/>
            <a:ext cx="9471661" cy="487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9477" tIns="48868" rIns="99477" bIns="48868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700" dirty="0"/>
              <a:t>	Suppose we have a population measured on p random variables X</a:t>
            </a:r>
            <a:r>
              <a:rPr lang="en-US" altLang="en-US" sz="2700" baseline="-25000" dirty="0"/>
              <a:t>1</a:t>
            </a:r>
            <a:r>
              <a:rPr lang="en-US" altLang="en-US" sz="2700" dirty="0"/>
              <a:t>,…,</a:t>
            </a:r>
            <a:r>
              <a:rPr lang="en-US" altLang="en-US" sz="2700" dirty="0" err="1"/>
              <a:t>X</a:t>
            </a:r>
            <a:r>
              <a:rPr lang="en-US" altLang="en-US" sz="2700" baseline="-25000" dirty="0" err="1"/>
              <a:t>p</a:t>
            </a:r>
            <a:r>
              <a:rPr lang="en-US" altLang="en-US" sz="2700" dirty="0"/>
              <a:t>. Note that these random variables represent the p-axes of the Cartesian coordinate system in which the population resides. Our goal is to develop a new set of p axes (linear combinations of the original p axes) in the directions of greatest variability:</a:t>
            </a:r>
          </a:p>
        </p:txBody>
      </p:sp>
      <p:sp>
        <p:nvSpPr>
          <p:cNvPr id="1905668" name="Line 4">
            <a:extLst>
              <a:ext uri="{FF2B5EF4-FFF2-40B4-BE49-F238E27FC236}">
                <a16:creationId xmlns="" xmlns:a16="http://schemas.microsoft.com/office/drawing/2014/main" id="{A77843C5-FCCD-6249-8C82-C7768D88C4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802383"/>
            <a:ext cx="0" cy="293369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88" tIns="45696" rIns="91388" bIns="45696"/>
          <a:lstStyle/>
          <a:p>
            <a:endParaRPr lang="en-US" sz="2000"/>
          </a:p>
        </p:txBody>
      </p:sp>
      <p:sp>
        <p:nvSpPr>
          <p:cNvPr id="1905669" name="Line 5">
            <a:extLst>
              <a:ext uri="{FF2B5EF4-FFF2-40B4-BE49-F238E27FC236}">
                <a16:creationId xmlns="" xmlns:a16="http://schemas.microsoft.com/office/drawing/2014/main" id="{D1464B7B-A30A-2343-9F16-28D0F9606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1686" y="5311140"/>
            <a:ext cx="5951221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88" tIns="45696" rIns="91388" bIns="45696"/>
          <a:lstStyle/>
          <a:p>
            <a:endParaRPr lang="en-US" sz="2000"/>
          </a:p>
        </p:txBody>
      </p:sp>
      <p:sp>
        <p:nvSpPr>
          <p:cNvPr id="1905670" name="Text Box 6">
            <a:extLst>
              <a:ext uri="{FF2B5EF4-FFF2-40B4-BE49-F238E27FC236}">
                <a16:creationId xmlns="" xmlns:a16="http://schemas.microsoft.com/office/drawing/2014/main" id="{95B51BF2-AC82-D246-9904-AFDC008BE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7625" y="5311140"/>
            <a:ext cx="586741" cy="40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88" tIns="45696" rIns="91388" bIns="45696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X</a:t>
            </a:r>
            <a:r>
              <a:rPr lang="en-US" altLang="en-US" sz="2000" baseline="-25000"/>
              <a:t>1</a:t>
            </a:r>
          </a:p>
        </p:txBody>
      </p:sp>
      <p:sp>
        <p:nvSpPr>
          <p:cNvPr id="1905671" name="Text Box 7">
            <a:extLst>
              <a:ext uri="{FF2B5EF4-FFF2-40B4-BE49-F238E27FC236}">
                <a16:creationId xmlns="" xmlns:a16="http://schemas.microsoft.com/office/drawing/2014/main" id="{097A3F6E-A5DB-E440-A4F4-3A1D0D423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5" y="3634741"/>
            <a:ext cx="586741" cy="40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88" tIns="45696" rIns="91388" bIns="45696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X</a:t>
            </a:r>
            <a:r>
              <a:rPr lang="en-US" altLang="en-US" sz="2000" baseline="-25000"/>
              <a:t>2</a:t>
            </a:r>
          </a:p>
        </p:txBody>
      </p:sp>
      <p:sp>
        <p:nvSpPr>
          <p:cNvPr id="1905672" name="Oval 8">
            <a:extLst>
              <a:ext uri="{FF2B5EF4-FFF2-40B4-BE49-F238E27FC236}">
                <a16:creationId xmlns="" xmlns:a16="http://schemas.microsoft.com/office/drawing/2014/main" id="{64546301-7D46-1C47-B997-20EC536E2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723" y="4472942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73" name="Oval 9">
            <a:extLst>
              <a:ext uri="{FF2B5EF4-FFF2-40B4-BE49-F238E27FC236}">
                <a16:creationId xmlns="" xmlns:a16="http://schemas.microsoft.com/office/drawing/2014/main" id="{4CFA18D1-DBB1-A841-A629-DF851E030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3" y="4808223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74" name="Oval 10">
            <a:extLst>
              <a:ext uri="{FF2B5EF4-FFF2-40B4-BE49-F238E27FC236}">
                <a16:creationId xmlns="" xmlns:a16="http://schemas.microsoft.com/office/drawing/2014/main" id="{15D25885-A2E3-4946-879C-2EC2E06A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63" y="5143500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75" name="Oval 11">
            <a:extLst>
              <a:ext uri="{FF2B5EF4-FFF2-40B4-BE49-F238E27FC236}">
                <a16:creationId xmlns="" xmlns:a16="http://schemas.microsoft.com/office/drawing/2014/main" id="{1C12516C-3C01-0B42-B255-5D9894A42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8643" y="5394963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76" name="Oval 12">
            <a:extLst>
              <a:ext uri="{FF2B5EF4-FFF2-40B4-BE49-F238E27FC236}">
                <a16:creationId xmlns="" xmlns:a16="http://schemas.microsoft.com/office/drawing/2014/main" id="{1125BA5B-82AC-3647-9DCD-9647FB554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283" y="4724400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77" name="Oval 13">
            <a:extLst>
              <a:ext uri="{FF2B5EF4-FFF2-40B4-BE49-F238E27FC236}">
                <a16:creationId xmlns="" xmlns:a16="http://schemas.microsoft.com/office/drawing/2014/main" id="{6335FF7E-1287-9347-ABC0-113336590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3923" y="4640579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78" name="Oval 14">
            <a:extLst>
              <a:ext uri="{FF2B5EF4-FFF2-40B4-BE49-F238E27FC236}">
                <a16:creationId xmlns="" xmlns:a16="http://schemas.microsoft.com/office/drawing/2014/main" id="{BA8D6685-8A8A-CD49-BDD0-266B103C5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1563" y="4808223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79" name="Oval 15">
            <a:extLst>
              <a:ext uri="{FF2B5EF4-FFF2-40B4-BE49-F238E27FC236}">
                <a16:creationId xmlns="" xmlns:a16="http://schemas.microsoft.com/office/drawing/2014/main" id="{9DA8507A-5A4E-7D4F-8D41-19F138959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383" y="5227320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80" name="Oval 16">
            <a:extLst>
              <a:ext uri="{FF2B5EF4-FFF2-40B4-BE49-F238E27FC236}">
                <a16:creationId xmlns="" xmlns:a16="http://schemas.microsoft.com/office/drawing/2014/main" id="{3552574C-03F3-5C49-9C0E-5127835B1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743" y="5562600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81" name="Oval 17">
            <a:extLst>
              <a:ext uri="{FF2B5EF4-FFF2-40B4-BE49-F238E27FC236}">
                <a16:creationId xmlns="" xmlns:a16="http://schemas.microsoft.com/office/drawing/2014/main" id="{34DDE6C0-4B94-F046-9D66-977892F7A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0663" y="5562600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82" name="Oval 18">
            <a:extLst>
              <a:ext uri="{FF2B5EF4-FFF2-40B4-BE49-F238E27FC236}">
                <a16:creationId xmlns="" xmlns:a16="http://schemas.microsoft.com/office/drawing/2014/main" id="{40CDE119-6C11-7943-96C0-4B3E553CE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023" y="5814064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83" name="Oval 19">
            <a:extLst>
              <a:ext uri="{FF2B5EF4-FFF2-40B4-BE49-F238E27FC236}">
                <a16:creationId xmlns="" xmlns:a16="http://schemas.microsoft.com/office/drawing/2014/main" id="{68BE94BC-38ED-4B41-AFDD-BBFCBF25E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383" y="5730243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84" name="Oval 20">
            <a:extLst>
              <a:ext uri="{FF2B5EF4-FFF2-40B4-BE49-F238E27FC236}">
                <a16:creationId xmlns="" xmlns:a16="http://schemas.microsoft.com/office/drawing/2014/main" id="{C63BCE30-D5C4-C04C-84AB-8DE9A500E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023" y="5897882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85" name="Oval 21">
            <a:extLst>
              <a:ext uri="{FF2B5EF4-FFF2-40B4-BE49-F238E27FC236}">
                <a16:creationId xmlns="" xmlns:a16="http://schemas.microsoft.com/office/drawing/2014/main" id="{FEC9D1FD-9490-F04B-8662-6CEE88519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299" y="5394963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86" name="Oval 22">
            <a:extLst>
              <a:ext uri="{FF2B5EF4-FFF2-40B4-BE49-F238E27FC236}">
                <a16:creationId xmlns="" xmlns:a16="http://schemas.microsoft.com/office/drawing/2014/main" id="{57AFAA02-853A-624E-8470-7FBCD599D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943" y="5562600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87" name="Oval 23">
            <a:extLst>
              <a:ext uri="{FF2B5EF4-FFF2-40B4-BE49-F238E27FC236}">
                <a16:creationId xmlns="" xmlns:a16="http://schemas.microsoft.com/office/drawing/2014/main" id="{A2081EA5-99E8-FC43-9A1D-0E9E3D93C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763" y="5814064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88" name="Oval 24">
            <a:extLst>
              <a:ext uri="{FF2B5EF4-FFF2-40B4-BE49-F238E27FC236}">
                <a16:creationId xmlns="" xmlns:a16="http://schemas.microsoft.com/office/drawing/2014/main" id="{FB41CAF7-7F58-6B49-9AC2-7EE57135A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763" y="6065520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89" name="Oval 25">
            <a:extLst>
              <a:ext uri="{FF2B5EF4-FFF2-40B4-BE49-F238E27FC236}">
                <a16:creationId xmlns="" xmlns:a16="http://schemas.microsoft.com/office/drawing/2014/main" id="{0F2533BB-5D18-F346-B2E9-8CA60225E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63" y="4472942"/>
            <a:ext cx="83821" cy="8382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sp>
        <p:nvSpPr>
          <p:cNvPr id="1905690" name="Arc 26">
            <a:extLst>
              <a:ext uri="{FF2B5EF4-FFF2-40B4-BE49-F238E27FC236}">
                <a16:creationId xmlns="" xmlns:a16="http://schemas.microsoft.com/office/drawing/2014/main" id="{F669B6EA-81B0-624D-A5A8-DC4F38B04198}"/>
              </a:ext>
            </a:extLst>
          </p:cNvPr>
          <p:cNvSpPr>
            <a:spLocks/>
          </p:cNvSpPr>
          <p:nvPr/>
        </p:nvSpPr>
        <p:spPr bwMode="auto">
          <a:xfrm rot="1024617">
            <a:off x="5364486" y="4963638"/>
            <a:ext cx="265429" cy="26368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 anchor="ctr"/>
          <a:lstStyle/>
          <a:p>
            <a:endParaRPr lang="en-US" sz="2000"/>
          </a:p>
        </p:txBody>
      </p:sp>
      <p:grpSp>
        <p:nvGrpSpPr>
          <p:cNvPr id="1905691" name="Group 27">
            <a:extLst>
              <a:ext uri="{FF2B5EF4-FFF2-40B4-BE49-F238E27FC236}">
                <a16:creationId xmlns="" xmlns:a16="http://schemas.microsoft.com/office/drawing/2014/main" id="{17359FB5-37E3-A94F-8B1B-CB4AEA35DAB0}"/>
              </a:ext>
            </a:extLst>
          </p:cNvPr>
          <p:cNvGrpSpPr>
            <a:grpSpLocks/>
          </p:cNvGrpSpPr>
          <p:nvPr/>
        </p:nvGrpSpPr>
        <p:grpSpPr bwMode="auto">
          <a:xfrm>
            <a:off x="2430781" y="3095153"/>
            <a:ext cx="5027455" cy="4562951"/>
            <a:chOff x="1377" y="1692"/>
            <a:chExt cx="2879" cy="2613"/>
          </a:xfrm>
        </p:grpSpPr>
        <p:sp>
          <p:nvSpPr>
            <p:cNvPr id="1905692" name="Line 28">
              <a:extLst>
                <a:ext uri="{FF2B5EF4-FFF2-40B4-BE49-F238E27FC236}">
                  <a16:creationId xmlns="" xmlns:a16="http://schemas.microsoft.com/office/drawing/2014/main" id="{3D08E68A-3A77-9D49-9F0F-1065848BFBD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349749" flipV="1">
              <a:off x="2831" y="1692"/>
              <a:ext cx="8" cy="261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05693" name="Line 29">
              <a:extLst>
                <a:ext uri="{FF2B5EF4-FFF2-40B4-BE49-F238E27FC236}">
                  <a16:creationId xmlns="" xmlns:a16="http://schemas.microsoft.com/office/drawing/2014/main" id="{C5FB03DA-0A02-8345-BDA0-6BAED2919B0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349749">
              <a:off x="1377" y="2922"/>
              <a:ext cx="2879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sp>
        <p:nvSpPr>
          <p:cNvPr id="1905694" name="Rectangle 30">
            <a:extLst>
              <a:ext uri="{FF2B5EF4-FFF2-40B4-BE49-F238E27FC236}">
                <a16:creationId xmlns="" xmlns:a16="http://schemas.microsoft.com/office/drawing/2014/main" id="{7C02C5EE-3F9B-DC44-8629-F6CF72149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25" y="268196"/>
            <a:ext cx="826867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8" tIns="45696" rIns="91388" bIns="45696">
            <a:spAutoFit/>
          </a:bodyPr>
          <a:lstStyle/>
          <a:p>
            <a:r>
              <a:rPr lang="en-US" altLang="en-US" sz="3100" dirty="0"/>
              <a:t>Principal Component = axis of greatest variability</a:t>
            </a:r>
          </a:p>
        </p:txBody>
      </p:sp>
    </p:spTree>
    <p:extLst>
      <p:ext uri="{BB962C8B-B14F-4D97-AF65-F5344CB8AC3E}">
        <p14:creationId xmlns:p14="http://schemas.microsoft.com/office/powerpoint/2010/main" val="215488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79917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Data projected onto PC1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B0ED150-3F85-AD40-9DEE-96A844C7D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88" y="1609733"/>
            <a:ext cx="10058400" cy="50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2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515" name="Rectangle 3">
            <a:extLst>
              <a:ext uri="{FF2B5EF4-FFF2-40B4-BE49-F238E27FC236}">
                <a16:creationId xmlns="" xmlns:a16="http://schemas.microsoft.com/office/drawing/2014/main" id="{C48F9A4E-8791-D94C-A1E5-777B66A53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9101" y="1804447"/>
            <a:ext cx="9387840" cy="567227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700" dirty="0"/>
              <a:t>Given m points in a n dimensional space, for large n, how does one project on to a 1 dimensional space?</a:t>
            </a:r>
          </a:p>
          <a:p>
            <a:pPr>
              <a:lnSpc>
                <a:spcPct val="90000"/>
              </a:lnSpc>
            </a:pPr>
            <a:r>
              <a:rPr lang="en-US" altLang="en-US" sz="2700" dirty="0"/>
              <a:t>Formally, minimize sum of squares of distances to the line.</a:t>
            </a:r>
          </a:p>
          <a:p>
            <a:pPr>
              <a:lnSpc>
                <a:spcPct val="90000"/>
              </a:lnSpc>
            </a:pPr>
            <a:endParaRPr lang="en-US" altLang="en-US" sz="2700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  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2700" dirty="0"/>
              <a:t>Why sum of squares? Because it allows fast minimization, </a:t>
            </a:r>
            <a:r>
              <a:rPr lang="en-US" altLang="en-US" sz="2700" dirty="0">
                <a:solidFill>
                  <a:schemeClr val="tx2"/>
                </a:solidFill>
              </a:rPr>
              <a:t>assuming the line passes through 0</a:t>
            </a:r>
          </a:p>
        </p:txBody>
      </p:sp>
      <p:grpSp>
        <p:nvGrpSpPr>
          <p:cNvPr id="1856516" name="Group 4">
            <a:extLst>
              <a:ext uri="{FF2B5EF4-FFF2-40B4-BE49-F238E27FC236}">
                <a16:creationId xmlns="" xmlns:a16="http://schemas.microsoft.com/office/drawing/2014/main" id="{B3629412-683E-404E-A598-F558D7E34CB7}"/>
              </a:ext>
            </a:extLst>
          </p:cNvPr>
          <p:cNvGrpSpPr>
            <a:grpSpLocks/>
          </p:cNvGrpSpPr>
          <p:nvPr/>
        </p:nvGrpSpPr>
        <p:grpSpPr bwMode="auto">
          <a:xfrm>
            <a:off x="1592582" y="3131822"/>
            <a:ext cx="6202680" cy="2766060"/>
            <a:chOff x="912" y="1488"/>
            <a:chExt cx="3552" cy="1584"/>
          </a:xfrm>
        </p:grpSpPr>
        <p:sp>
          <p:nvSpPr>
            <p:cNvPr id="1856517" name="Oval 5">
              <a:extLst>
                <a:ext uri="{FF2B5EF4-FFF2-40B4-BE49-F238E27FC236}">
                  <a16:creationId xmlns="" xmlns:a16="http://schemas.microsoft.com/office/drawing/2014/main" id="{EBA7EC83-4CD2-234F-A2C4-BB43000BB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9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856518" name="Oval 6">
              <a:extLst>
                <a:ext uri="{FF2B5EF4-FFF2-40B4-BE49-F238E27FC236}">
                  <a16:creationId xmlns="" xmlns:a16="http://schemas.microsoft.com/office/drawing/2014/main" id="{2D659A58-DAA0-984F-B945-4AC2F2666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08"/>
              <a:ext cx="19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856519" name="Oval 7">
              <a:extLst>
                <a:ext uri="{FF2B5EF4-FFF2-40B4-BE49-F238E27FC236}">
                  <a16:creationId xmlns="" xmlns:a16="http://schemas.microsoft.com/office/drawing/2014/main" id="{C83EF5DD-8F32-7C4F-9ED8-DB6BE54D4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776"/>
              <a:ext cx="19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856520" name="Oval 8">
              <a:extLst>
                <a:ext uri="{FF2B5EF4-FFF2-40B4-BE49-F238E27FC236}">
                  <a16:creationId xmlns="" xmlns:a16="http://schemas.microsoft.com/office/drawing/2014/main" id="{545A58D9-3F3B-E940-8252-803D6FFFF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488"/>
              <a:ext cx="19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856521" name="Oval 9">
              <a:extLst>
                <a:ext uri="{FF2B5EF4-FFF2-40B4-BE49-F238E27FC236}">
                  <a16:creationId xmlns="" xmlns:a16="http://schemas.microsoft.com/office/drawing/2014/main" id="{DED280F3-3D90-8547-95BF-C9B2F659F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928"/>
              <a:ext cx="19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856522" name="Oval 10">
              <a:extLst>
                <a:ext uri="{FF2B5EF4-FFF2-40B4-BE49-F238E27FC236}">
                  <a16:creationId xmlns="" xmlns:a16="http://schemas.microsoft.com/office/drawing/2014/main" id="{A9C4F837-E34A-B24D-9E40-DBA9704EC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92"/>
              <a:ext cx="19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856523" name="Oval 11">
              <a:extLst>
                <a:ext uri="{FF2B5EF4-FFF2-40B4-BE49-F238E27FC236}">
                  <a16:creationId xmlns="" xmlns:a16="http://schemas.microsoft.com/office/drawing/2014/main" id="{F060F296-DA98-EB41-A182-D9F9F7EE3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304"/>
              <a:ext cx="19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856524" name="Oval 12">
              <a:extLst>
                <a:ext uri="{FF2B5EF4-FFF2-40B4-BE49-F238E27FC236}">
                  <a16:creationId xmlns="" xmlns:a16="http://schemas.microsoft.com/office/drawing/2014/main" id="{14D561D2-2607-F84C-9181-CD405E198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584"/>
              <a:ext cx="19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856525" name="Line 13">
              <a:extLst>
                <a:ext uri="{FF2B5EF4-FFF2-40B4-BE49-F238E27FC236}">
                  <a16:creationId xmlns="" xmlns:a16="http://schemas.microsoft.com/office/drawing/2014/main" id="{2E91F276-7AFE-7C4C-B2EA-9E16B294D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" y="1536"/>
              <a:ext cx="3552" cy="14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856526" name="Line 14">
              <a:extLst>
                <a:ext uri="{FF2B5EF4-FFF2-40B4-BE49-F238E27FC236}">
                  <a16:creationId xmlns="" xmlns:a16="http://schemas.microsoft.com/office/drawing/2014/main" id="{F038F979-0F1C-1B49-BAA6-CFDB5580E2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3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856527" name="Line 15">
              <a:extLst>
                <a:ext uri="{FF2B5EF4-FFF2-40B4-BE49-F238E27FC236}">
                  <a16:creationId xmlns="" xmlns:a16="http://schemas.microsoft.com/office/drawing/2014/main" id="{584D63E6-A60B-6B45-BAA0-9CA790A01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920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856528" name="Line 16">
              <a:extLst>
                <a:ext uri="{FF2B5EF4-FFF2-40B4-BE49-F238E27FC236}">
                  <a16:creationId xmlns="" xmlns:a16="http://schemas.microsoft.com/office/drawing/2014/main" id="{5BD08193-E0DD-6B43-87C5-DB454D86E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728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856529" name="Line 17">
              <a:extLst>
                <a:ext uri="{FF2B5EF4-FFF2-40B4-BE49-F238E27FC236}">
                  <a16:creationId xmlns="" xmlns:a16="http://schemas.microsoft.com/office/drawing/2014/main" id="{E101EA7D-97E8-C942-A1EC-8846C01886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63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856530" name="Line 18">
              <a:extLst>
                <a:ext uri="{FF2B5EF4-FFF2-40B4-BE49-F238E27FC236}">
                  <a16:creationId xmlns="" xmlns:a16="http://schemas.microsoft.com/office/drawing/2014/main" id="{CE2C9342-0A6A-2842-A5CC-B84F99945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84" y="2256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856531" name="Line 19">
              <a:extLst>
                <a:ext uri="{FF2B5EF4-FFF2-40B4-BE49-F238E27FC236}">
                  <a16:creationId xmlns="" xmlns:a16="http://schemas.microsoft.com/office/drawing/2014/main" id="{E208FA54-7636-2E40-B82A-DC902C6B1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08" y="1968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856532" name="Line 20">
              <a:extLst>
                <a:ext uri="{FF2B5EF4-FFF2-40B4-BE49-F238E27FC236}">
                  <a16:creationId xmlns="" xmlns:a16="http://schemas.microsoft.com/office/drawing/2014/main" id="{C6C2327D-2E5A-7B43-AC7B-1054FA9EA3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28" y="1680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1856533" name="Line 21">
              <a:extLst>
                <a:ext uri="{FF2B5EF4-FFF2-40B4-BE49-F238E27FC236}">
                  <a16:creationId xmlns="" xmlns:a16="http://schemas.microsoft.com/office/drawing/2014/main" id="{E2DFBADD-C0C6-C34B-AA00-166F990BF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76" y="268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1856537" name="Rectangle 25">
            <a:extLst>
              <a:ext uri="{FF2B5EF4-FFF2-40B4-BE49-F238E27FC236}">
                <a16:creationId xmlns="" xmlns:a16="http://schemas.microsoft.com/office/drawing/2014/main" id="{18E56819-BE85-2A4B-81BD-2778930FF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2920" y="198120"/>
            <a:ext cx="9052560" cy="1257300"/>
          </a:xfrm>
          <a:noFill/>
          <a:ln/>
        </p:spPr>
        <p:txBody>
          <a:bodyPr/>
          <a:lstStyle/>
          <a:p>
            <a:r>
              <a:rPr lang="en-US" altLang="en-US" sz="4000" dirty="0"/>
              <a:t>Selecting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317741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4271"/>
            <a:ext cx="10058400" cy="845607"/>
          </a:xfrm>
        </p:spPr>
        <p:txBody>
          <a:bodyPr>
            <a:noAutofit/>
          </a:bodyPr>
          <a:lstStyle/>
          <a:p>
            <a:pPr algn="l"/>
            <a:r>
              <a:rPr lang="en-US" altLang="en-US" b="1" dirty="0" smtClean="0"/>
              <a:t>Linear Algebra Review</a:t>
            </a:r>
            <a:endParaRPr lang="en-US" altLang="en-US" b="1" dirty="0"/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0519" y="1700212"/>
            <a:ext cx="9052560" cy="5129425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FF3300"/>
                </a:solidFill>
              </a:rPr>
              <a:t>Eigenvectors </a:t>
            </a:r>
            <a:r>
              <a:rPr lang="en-US" altLang="en-US" dirty="0" smtClean="0"/>
              <a:t>(for a square </a:t>
            </a:r>
            <a:r>
              <a:rPr lang="en-US" altLang="en-US" i="1" dirty="0" err="1" smtClean="0">
                <a:latin typeface="Times" panose="02020603050405020304" pitchFamily="18" charset="0"/>
              </a:rPr>
              <a:t>m</a:t>
            </a:r>
            <a:r>
              <a:rPr lang="en-US" altLang="en-US" i="1" dirty="0" err="1" smtClean="0">
                <a:latin typeface="Times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en-US" i="1" dirty="0" err="1" smtClean="0">
                <a:latin typeface="Times" panose="02020603050405020304" pitchFamily="18" charset="0"/>
              </a:rPr>
              <a:t>m</a:t>
            </a:r>
            <a:r>
              <a:rPr lang="en-US" altLang="en-US" dirty="0" smtClean="0"/>
              <a:t> matrix </a:t>
            </a:r>
            <a:r>
              <a:rPr lang="en-US" altLang="en-US" b="1" dirty="0" smtClean="0">
                <a:latin typeface="Times" panose="02020603050405020304" pitchFamily="18" charset="0"/>
              </a:rPr>
              <a:t>S</a:t>
            </a:r>
            <a:r>
              <a:rPr lang="en-US" altLang="en-US" dirty="0" smtClean="0"/>
              <a:t>)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marL="0" indent="0">
              <a:buNone/>
            </a:pPr>
            <a:endParaRPr lang="en-US" altLang="en-US" dirty="0" smtClean="0">
              <a:solidFill>
                <a:srgbClr val="0033CC"/>
              </a:solidFill>
            </a:endParaRPr>
          </a:p>
          <a:p>
            <a:pPr eaLnBrk="1" hangingPunct="1"/>
            <a:r>
              <a:rPr lang="en-US" altLang="en-US" dirty="0" smtClean="0">
                <a:solidFill>
                  <a:srgbClr val="0033CC"/>
                </a:solidFill>
              </a:rPr>
              <a:t>How many eigenvalues</a:t>
            </a:r>
            <a:r>
              <a:rPr lang="en-US" altLang="en-US" dirty="0" smtClean="0"/>
              <a:t> are there at most?</a:t>
            </a:r>
            <a:endParaRPr lang="en-US" altLang="en-US" b="1" dirty="0" smtClean="0">
              <a:solidFill>
                <a:srgbClr val="FF3300"/>
              </a:solidFill>
            </a:endParaRPr>
          </a:p>
        </p:txBody>
      </p:sp>
      <p:grpSp>
        <p:nvGrpSpPr>
          <p:cNvPr id="605188" name="Group 4"/>
          <p:cNvGrpSpPr>
            <a:grpSpLocks/>
          </p:cNvGrpSpPr>
          <p:nvPr/>
        </p:nvGrpSpPr>
        <p:grpSpPr bwMode="auto">
          <a:xfrm>
            <a:off x="763112" y="5081744"/>
            <a:ext cx="9155588" cy="2430673"/>
            <a:chOff x="768" y="2775"/>
            <a:chExt cx="4560" cy="1351"/>
          </a:xfrm>
        </p:grpSpPr>
        <p:pic>
          <p:nvPicPr>
            <p:cNvPr id="9233" name="Picture 5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775"/>
              <a:ext cx="263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34" name="Text Box 6"/>
            <p:cNvSpPr txBox="1">
              <a:spLocks noChangeArrowheads="1"/>
            </p:cNvSpPr>
            <p:nvPr/>
          </p:nvSpPr>
          <p:spPr bwMode="auto">
            <a:xfrm>
              <a:off x="836" y="3123"/>
              <a:ext cx="2211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09352"/>
              <a:r>
                <a:rPr kumimoji="1" lang="en-US" altLang="en-US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only has a non-zero solution if</a:t>
              </a:r>
              <a:r>
                <a:rPr kumimoji="1" lang="en-US" altLang="en-US" sz="2200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 </a:t>
              </a:r>
            </a:p>
          </p:txBody>
        </p:sp>
        <p:pic>
          <p:nvPicPr>
            <p:cNvPr id="9235" name="Picture 7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" y="3171"/>
              <a:ext cx="104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36" name="Text Box 8"/>
            <p:cNvSpPr txBox="1">
              <a:spLocks noChangeArrowheads="1"/>
            </p:cNvSpPr>
            <p:nvPr/>
          </p:nvSpPr>
          <p:spPr bwMode="auto">
            <a:xfrm>
              <a:off x="768" y="3476"/>
              <a:ext cx="4560" cy="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r>
                <a:rPr kumimoji="1" lang="en-US" altLang="en-US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this is a </a:t>
              </a:r>
              <a:r>
                <a:rPr kumimoji="1" lang="en-US" altLang="en-US" i="1" dirty="0">
                  <a:solidFill>
                    <a:prstClr val="black"/>
                  </a:solidFill>
                  <a:latin typeface="Times" panose="02020603050405020304" pitchFamily="18" charset="0"/>
                </a:rPr>
                <a:t>m</a:t>
              </a:r>
              <a:r>
                <a:rPr kumimoji="1" lang="en-US" altLang="en-US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-</a:t>
              </a:r>
              <a:r>
                <a:rPr kumimoji="1" lang="en-US" altLang="en-US" dirty="0" err="1">
                  <a:solidFill>
                    <a:prstClr val="black"/>
                  </a:solidFill>
                  <a:latin typeface="Trebuchet MS" panose="020B0603020202020204" pitchFamily="34" charset="0"/>
                </a:rPr>
                <a:t>th</a:t>
              </a:r>
              <a:r>
                <a:rPr kumimoji="1" lang="en-US" altLang="en-US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 order equation in </a:t>
              </a:r>
              <a:r>
                <a:rPr kumimoji="1" lang="el-GR" altLang="en-US" dirty="0">
                  <a:solidFill>
                    <a:prstClr val="black"/>
                  </a:solidFill>
                  <a:latin typeface="Times" panose="02020603050405020304" pitchFamily="18" charset="0"/>
                </a:rPr>
                <a:t>λ</a:t>
              </a:r>
              <a:r>
                <a:rPr kumimoji="1" lang="en-US" altLang="en-US" dirty="0">
                  <a:solidFill>
                    <a:prstClr val="black"/>
                  </a:solidFill>
                  <a:latin typeface="Times" panose="02020603050405020304" pitchFamily="18" charset="0"/>
                </a:rPr>
                <a:t> </a:t>
              </a:r>
              <a:r>
                <a:rPr kumimoji="1" lang="en-US" altLang="en-US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which can have </a:t>
              </a:r>
              <a:r>
                <a:rPr kumimoji="1" lang="en-US" altLang="en-US" b="1" dirty="0">
                  <a:solidFill>
                    <a:srgbClr val="FF3300"/>
                  </a:solidFill>
                  <a:latin typeface="Trebuchet MS" panose="020B0603020202020204" pitchFamily="34" charset="0"/>
                </a:rPr>
                <a:t>at most </a:t>
              </a:r>
              <a:r>
                <a:rPr kumimoji="1" lang="en-US" altLang="en-US" b="1" i="1" dirty="0">
                  <a:solidFill>
                    <a:srgbClr val="FF3300"/>
                  </a:solidFill>
                  <a:latin typeface="Times" panose="02020603050405020304" pitchFamily="18" charset="0"/>
                </a:rPr>
                <a:t>m</a:t>
              </a:r>
              <a:r>
                <a:rPr kumimoji="1" lang="en-US" altLang="en-US" b="1" dirty="0">
                  <a:solidFill>
                    <a:srgbClr val="FF3300"/>
                  </a:solidFill>
                  <a:latin typeface="Trebuchet MS" panose="020B0603020202020204" pitchFamily="34" charset="0"/>
                </a:rPr>
                <a:t> distinct solutions</a:t>
              </a:r>
              <a:r>
                <a:rPr kumimoji="1" lang="en-US" altLang="en-US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 </a:t>
              </a:r>
              <a:r>
                <a:rPr kumimoji="1" lang="en-US" altLang="en-US" sz="2200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(roots of the characteristic polynomial) – </a:t>
              </a:r>
              <a:r>
                <a:rPr kumimoji="1" lang="en-US" altLang="en-US" sz="2200" u="sng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can be complex even though </a:t>
              </a:r>
              <a:r>
                <a:rPr kumimoji="1" lang="en-US" altLang="en-US" sz="2200" b="1" u="sng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S</a:t>
              </a:r>
              <a:r>
                <a:rPr kumimoji="1" lang="en-US" altLang="en-US" sz="2200" u="sng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 is real.</a:t>
              </a:r>
              <a:endParaRPr kumimoji="1" lang="el-GR" altLang="en-US" sz="2200" u="sng" dirty="0">
                <a:solidFill>
                  <a:prstClr val="black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9221" name="Rectangle 10"/>
          <p:cNvSpPr>
            <a:spLocks noChangeArrowheads="1"/>
          </p:cNvSpPr>
          <p:nvPr/>
        </p:nvSpPr>
        <p:spPr bwMode="auto">
          <a:xfrm>
            <a:off x="4074002" y="2576407"/>
            <a:ext cx="1927860" cy="730462"/>
          </a:xfrm>
          <a:prstGeom prst="rect">
            <a:avLst/>
          </a:prstGeom>
          <a:solidFill>
            <a:srgbClr val="C0C0C0">
              <a:alpha val="50195"/>
            </a:srgbClr>
          </a:solidFill>
          <a:ln w="9525" algn="ctr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 anchor="ctr"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defTabSz="509352"/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9222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774" y="2758122"/>
            <a:ext cx="1335882" cy="28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223" name="AutoShape 12"/>
          <p:cNvCxnSpPr>
            <a:cxnSpLocks noChangeShapeType="1"/>
          </p:cNvCxnSpPr>
          <p:nvPr/>
        </p:nvCxnSpPr>
        <p:spPr bwMode="auto">
          <a:xfrm flipV="1">
            <a:off x="3922080" y="3096365"/>
            <a:ext cx="822483" cy="514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4" name="AutoShape 13"/>
          <p:cNvCxnSpPr>
            <a:cxnSpLocks noChangeShapeType="1"/>
            <a:stCxn id="9225" idx="0"/>
          </p:cNvCxnSpPr>
          <p:nvPr/>
        </p:nvCxnSpPr>
        <p:spPr bwMode="auto">
          <a:xfrm flipH="1" flipV="1">
            <a:off x="5453542" y="3096367"/>
            <a:ext cx="384174" cy="4300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5" name="Text Box 15"/>
          <p:cNvSpPr txBox="1">
            <a:spLocks noChangeArrowheads="1"/>
          </p:cNvSpPr>
          <p:nvPr/>
        </p:nvSpPr>
        <p:spPr bwMode="auto">
          <a:xfrm>
            <a:off x="5057289" y="3526369"/>
            <a:ext cx="1560852" cy="453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>
            <a:spAutoFit/>
          </a:bodyPr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algn="ctr" defTabSz="509352"/>
            <a:r>
              <a:rPr kumimoji="1" lang="en-US" altLang="en-US" sz="2200">
                <a:solidFill>
                  <a:prstClr val="black"/>
                </a:solidFill>
                <a:latin typeface="Trebuchet MS" panose="020B0603020202020204" pitchFamily="34" charset="0"/>
              </a:rPr>
              <a:t>eigenvalue</a:t>
            </a:r>
          </a:p>
        </p:txBody>
      </p:sp>
      <p:pic>
        <p:nvPicPr>
          <p:cNvPr id="9226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24" y="4044528"/>
            <a:ext cx="913289" cy="32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7" name="Text Box 18"/>
          <p:cNvSpPr txBox="1">
            <a:spLocks noChangeArrowheads="1"/>
          </p:cNvSpPr>
          <p:nvPr/>
        </p:nvSpPr>
        <p:spPr bwMode="auto">
          <a:xfrm>
            <a:off x="2302035" y="3526369"/>
            <a:ext cx="2576515" cy="453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>
            <a:spAutoFit/>
          </a:bodyPr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algn="ctr" defTabSz="509352"/>
            <a:r>
              <a:rPr kumimoji="1" lang="en-US" altLang="en-US" sz="2200" dirty="0">
                <a:solidFill>
                  <a:prstClr val="black"/>
                </a:solidFill>
                <a:latin typeface="Trebuchet MS" panose="020B0603020202020204" pitchFamily="34" charset="0"/>
              </a:rPr>
              <a:t>(right) eigenvector</a:t>
            </a:r>
          </a:p>
        </p:txBody>
      </p:sp>
      <p:pic>
        <p:nvPicPr>
          <p:cNvPr id="9228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63" y="4026537"/>
            <a:ext cx="1861503" cy="36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05204" name="Group 20"/>
          <p:cNvGrpSpPr>
            <a:grpSpLocks/>
          </p:cNvGrpSpPr>
          <p:nvPr/>
        </p:nvGrpSpPr>
        <p:grpSpPr bwMode="auto">
          <a:xfrm>
            <a:off x="6789422" y="2537724"/>
            <a:ext cx="2848134" cy="1117282"/>
            <a:chOff x="4080" y="1296"/>
            <a:chExt cx="1631" cy="621"/>
          </a:xfrm>
        </p:grpSpPr>
        <p:pic>
          <p:nvPicPr>
            <p:cNvPr id="9230" name="Picture 2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584"/>
              <a:ext cx="15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31" name="Rectangle 22"/>
            <p:cNvSpPr>
              <a:spLocks noChangeArrowheads="1"/>
            </p:cNvSpPr>
            <p:nvPr/>
          </p:nvSpPr>
          <p:spPr bwMode="auto">
            <a:xfrm>
              <a:off x="4128" y="1296"/>
              <a:ext cx="6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09352"/>
              <a:r>
                <a:rPr lang="en-US" altLang="en-US" sz="2000" i="1">
                  <a:solidFill>
                    <a:prstClr val="black"/>
                  </a:solidFill>
                  <a:latin typeface="Trebuchet MS" panose="020B0603020202020204" pitchFamily="34" charset="0"/>
                </a:rPr>
                <a:t>Example</a:t>
              </a:r>
            </a:p>
          </p:txBody>
        </p:sp>
        <p:sp>
          <p:nvSpPr>
            <p:cNvPr id="9232" name="Rectangle 23"/>
            <p:cNvSpPr>
              <a:spLocks noChangeArrowheads="1"/>
            </p:cNvSpPr>
            <p:nvPr/>
          </p:nvSpPr>
          <p:spPr bwMode="auto">
            <a:xfrm>
              <a:off x="4080" y="1296"/>
              <a:ext cx="1631" cy="62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58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5935" y="137637"/>
            <a:ext cx="9471660" cy="69088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b="1" dirty="0" smtClean="0"/>
              <a:t>Eigenvalues &amp; Eigenvectors</a:t>
            </a:r>
          </a:p>
        </p:txBody>
      </p:sp>
      <p:grpSp>
        <p:nvGrpSpPr>
          <p:cNvPr id="606223" name="Group 15"/>
          <p:cNvGrpSpPr>
            <a:grpSpLocks/>
          </p:cNvGrpSpPr>
          <p:nvPr/>
        </p:nvGrpSpPr>
        <p:grpSpPr bwMode="auto">
          <a:xfrm>
            <a:off x="557053" y="1087597"/>
            <a:ext cx="8584565" cy="1689418"/>
            <a:chOff x="480" y="978"/>
            <a:chExt cx="4916" cy="939"/>
          </a:xfrm>
        </p:grpSpPr>
        <p:graphicFrame>
          <p:nvGraphicFramePr>
            <p:cNvPr id="12302" name="Object 11"/>
            <p:cNvGraphicFramePr>
              <a:graphicFrameLocks noChangeAspect="1"/>
            </p:cNvGraphicFramePr>
            <p:nvPr/>
          </p:nvGraphicFramePr>
          <p:xfrm>
            <a:off x="960" y="1536"/>
            <a:ext cx="4106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5" name="Equation" r:id="rId3" imgW="2603500" imgH="241300" progId="Equation.3">
                    <p:embed/>
                  </p:oleObj>
                </mc:Choice>
                <mc:Fallback>
                  <p:oleObj name="Equation" r:id="rId3" imgW="26035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536"/>
                          <a:ext cx="4106" cy="3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3" name="Text Box 14"/>
            <p:cNvSpPr txBox="1">
              <a:spLocks noChangeArrowheads="1"/>
            </p:cNvSpPr>
            <p:nvPr/>
          </p:nvSpPr>
          <p:spPr bwMode="auto">
            <a:xfrm>
              <a:off x="480" y="978"/>
              <a:ext cx="4916" cy="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marL="509352" indent="-509352" defTabSz="509352">
                <a:buFont typeface="Wingdings" panose="05000000000000000000" pitchFamily="2" charset="2"/>
                <a:buChar char="§"/>
              </a:pPr>
              <a:r>
                <a:rPr lang="en-US" altLang="en-US" sz="2900" dirty="0">
                  <a:solidFill>
                    <a:prstClr val="black"/>
                  </a:solidFill>
                  <a:latin typeface="Arial" panose="020B0604020202020204" pitchFamily="34" charset="0"/>
                </a:rPr>
                <a:t>For symmetric matrices, eigenvectors for distinct</a:t>
              </a:r>
            </a:p>
            <a:p>
              <a:pPr defTabSz="509352"/>
              <a:r>
                <a:rPr lang="en-US" altLang="en-US" sz="2900" dirty="0">
                  <a:solidFill>
                    <a:prstClr val="black"/>
                  </a:solidFill>
                  <a:latin typeface="Arial" panose="020B0604020202020204" pitchFamily="34" charset="0"/>
                </a:rPr>
                <a:t>eigenvalues are </a:t>
              </a:r>
              <a:r>
                <a:rPr lang="en-US" altLang="en-US" sz="2900" b="1" dirty="0">
                  <a:solidFill>
                    <a:srgbClr val="FF3300"/>
                  </a:solidFill>
                  <a:latin typeface="Arial" panose="020B0604020202020204" pitchFamily="34" charset="0"/>
                </a:rPr>
                <a:t>orthogonal</a:t>
              </a:r>
            </a:p>
          </p:txBody>
        </p:sp>
      </p:grpSp>
      <p:grpSp>
        <p:nvGrpSpPr>
          <p:cNvPr id="606225" name="Group 17"/>
          <p:cNvGrpSpPr>
            <a:grpSpLocks/>
          </p:cNvGrpSpPr>
          <p:nvPr/>
        </p:nvGrpSpPr>
        <p:grpSpPr bwMode="auto">
          <a:xfrm>
            <a:off x="13097" y="3328459"/>
            <a:ext cx="9483884" cy="1394355"/>
            <a:chOff x="230" y="1976"/>
            <a:chExt cx="5431" cy="775"/>
          </a:xfrm>
        </p:grpSpPr>
        <p:graphicFrame>
          <p:nvGraphicFramePr>
            <p:cNvPr id="12300" name="Object 12"/>
            <p:cNvGraphicFramePr>
              <a:graphicFrameLocks noChangeAspect="1"/>
            </p:cNvGraphicFramePr>
            <p:nvPr/>
          </p:nvGraphicFramePr>
          <p:xfrm>
            <a:off x="587" y="2352"/>
            <a:ext cx="4693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6" name="Equation" r:id="rId5" imgW="2984500" imgH="254000" progId="Equation.3">
                    <p:embed/>
                  </p:oleObj>
                </mc:Choice>
                <mc:Fallback>
                  <p:oleObj name="Equation" r:id="rId5" imgW="29845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" y="2352"/>
                          <a:ext cx="4693" cy="3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1" name="Text Box 16"/>
            <p:cNvSpPr txBox="1">
              <a:spLocks noChangeArrowheads="1"/>
            </p:cNvSpPr>
            <p:nvPr/>
          </p:nvSpPr>
          <p:spPr bwMode="auto">
            <a:xfrm>
              <a:off x="230" y="1976"/>
              <a:ext cx="5431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marL="1018705" lvl="1" indent="-509352" defTabSz="509352">
                <a:spcBef>
                  <a:spcPct val="20000"/>
                </a:spcBef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altLang="en-US" sz="2900" dirty="0">
                  <a:solidFill>
                    <a:prstClr val="black"/>
                  </a:solidFill>
                  <a:latin typeface="Arial" panose="020B0604020202020204" pitchFamily="34" charset="0"/>
                </a:rPr>
                <a:t>All eigenvalues of a real symmetric matrix are </a:t>
              </a:r>
              <a:r>
                <a:rPr lang="en-US" altLang="en-US" sz="2900" b="1" dirty="0">
                  <a:solidFill>
                    <a:srgbClr val="FF3300"/>
                  </a:solidFill>
                  <a:latin typeface="Arial" panose="020B0604020202020204" pitchFamily="34" charset="0"/>
                </a:rPr>
                <a:t>real</a:t>
              </a:r>
              <a:r>
                <a:rPr lang="en-US" altLang="en-US" sz="2900" dirty="0">
                  <a:solidFill>
                    <a:prstClr val="black"/>
                  </a:solidFill>
                  <a:latin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12294" name="Group 5"/>
          <p:cNvGrpSpPr>
            <a:grpSpLocks/>
          </p:cNvGrpSpPr>
          <p:nvPr/>
        </p:nvGrpSpPr>
        <p:grpSpPr bwMode="auto">
          <a:xfrm>
            <a:off x="1643222" y="4915774"/>
            <a:ext cx="6922135" cy="1507474"/>
            <a:chOff x="1104" y="2832"/>
            <a:chExt cx="3216" cy="720"/>
          </a:xfrm>
        </p:grpSpPr>
        <p:sp>
          <p:nvSpPr>
            <p:cNvPr id="12297" name="Oval 6"/>
            <p:cNvSpPr>
              <a:spLocks noChangeArrowheads="1"/>
            </p:cNvSpPr>
            <p:nvPr/>
          </p:nvSpPr>
          <p:spPr bwMode="auto">
            <a:xfrm>
              <a:off x="2352" y="2832"/>
              <a:ext cx="1968" cy="432"/>
            </a:xfrm>
            <a:prstGeom prst="ellipse">
              <a:avLst/>
            </a:prstGeom>
            <a:noFill/>
            <a:ln w="38100" algn="ctr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2298" name="AutoShape 7"/>
            <p:cNvSpPr>
              <a:spLocks/>
            </p:cNvSpPr>
            <p:nvPr/>
          </p:nvSpPr>
          <p:spPr bwMode="auto">
            <a:xfrm rot="5400000">
              <a:off x="1992" y="2520"/>
              <a:ext cx="144" cy="1920"/>
            </a:xfrm>
            <a:prstGeom prst="leftBrace">
              <a:avLst>
                <a:gd name="adj1" fmla="val 11111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  <p:cxnSp>
          <p:nvCxnSpPr>
            <p:cNvPr id="12299" name="AutoShape 8"/>
            <p:cNvCxnSpPr>
              <a:cxnSpLocks noChangeShapeType="1"/>
              <a:stCxn id="12297" idx="3"/>
              <a:endCxn id="12298" idx="1"/>
            </p:cNvCxnSpPr>
            <p:nvPr/>
          </p:nvCxnSpPr>
          <p:spPr bwMode="auto">
            <a:xfrm flipH="1">
              <a:off x="2064" y="3213"/>
              <a:ext cx="576" cy="195"/>
            </a:xfrm>
            <a:prstGeom prst="straightConnector1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12295" name="Object 13"/>
          <p:cNvGraphicFramePr>
            <a:graphicFrameLocks noChangeAspect="1"/>
          </p:cNvGraphicFramePr>
          <p:nvPr/>
        </p:nvGraphicFramePr>
        <p:xfrm>
          <a:off x="1435418" y="6337563"/>
          <a:ext cx="7521098" cy="651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7" imgW="2717800" imgH="228600" progId="Equation.3">
                  <p:embed/>
                </p:oleObj>
              </mc:Choice>
              <mc:Fallback>
                <p:oleObj name="Equation" r:id="rId7" imgW="2717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418" y="6337563"/>
                        <a:ext cx="7521098" cy="6512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Text Box 18"/>
          <p:cNvSpPr txBox="1">
            <a:spLocks noChangeArrowheads="1"/>
          </p:cNvSpPr>
          <p:nvPr/>
        </p:nvSpPr>
        <p:spPr bwMode="auto">
          <a:xfrm>
            <a:off x="636510" y="5041710"/>
            <a:ext cx="8510567" cy="108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A50021"/>
                    </a:gs>
                    <a:gs pos="100000">
                      <a:schemeClr val="tx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>
            <a:spAutoFit/>
          </a:bodyPr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marL="509352" indent="-509352" defTabSz="509352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altLang="en-US" sz="2900" dirty="0">
                <a:solidFill>
                  <a:prstClr val="black"/>
                </a:solidFill>
                <a:latin typeface="Arial" panose="020B0604020202020204" pitchFamily="34" charset="0"/>
              </a:rPr>
              <a:t>All eigenvalues of a positive </a:t>
            </a:r>
            <a:r>
              <a:rPr lang="en-US" altLang="en-US" sz="2900" dirty="0" err="1">
                <a:solidFill>
                  <a:prstClr val="black"/>
                </a:solidFill>
                <a:latin typeface="Arial" panose="020B0604020202020204" pitchFamily="34" charset="0"/>
              </a:rPr>
              <a:t>semidefinite</a:t>
            </a:r>
            <a:r>
              <a:rPr lang="en-US" altLang="en-US" sz="2900" dirty="0">
                <a:solidFill>
                  <a:prstClr val="black"/>
                </a:solidFill>
                <a:latin typeface="Arial" panose="020B0604020202020204" pitchFamily="34" charset="0"/>
              </a:rPr>
              <a:t> matrix</a:t>
            </a:r>
          </a:p>
          <a:p>
            <a:pPr defTabSz="509352">
              <a:spcBef>
                <a:spcPct val="20000"/>
              </a:spcBef>
              <a:buClr>
                <a:srgbClr val="A50021"/>
              </a:buClr>
              <a:buSzPct val="60000"/>
            </a:pPr>
            <a:r>
              <a:rPr lang="en-US" altLang="en-US" sz="2900" dirty="0">
                <a:solidFill>
                  <a:prstClr val="black"/>
                </a:solidFill>
                <a:latin typeface="Arial" panose="020B0604020202020204" pitchFamily="34" charset="0"/>
              </a:rPr>
              <a:t>are </a:t>
            </a:r>
            <a:r>
              <a:rPr lang="en-US" altLang="en-US" sz="2900" b="1" dirty="0">
                <a:solidFill>
                  <a:srgbClr val="FF3300"/>
                </a:solidFill>
                <a:latin typeface="Arial" panose="020B0604020202020204" pitchFamily="34" charset="0"/>
              </a:rPr>
              <a:t>non-negative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19882" y="1152525"/>
            <a:ext cx="3347417" cy="51621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8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92443" y="912177"/>
            <a:ext cx="9052560" cy="635645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Let                  be a </a:t>
            </a:r>
            <a:r>
              <a:rPr lang="en-US" altLang="en-US" b="1" dirty="0" smtClean="0">
                <a:solidFill>
                  <a:srgbClr val="0033CC"/>
                </a:solidFill>
              </a:rPr>
              <a:t>square</a:t>
            </a:r>
            <a:r>
              <a:rPr lang="en-US" altLang="en-US" b="1" dirty="0" smtClean="0">
                <a:solidFill>
                  <a:srgbClr val="FF3300"/>
                </a:solidFill>
              </a:rPr>
              <a:t> </a:t>
            </a:r>
            <a:r>
              <a:rPr lang="en-US" altLang="en-US" dirty="0" smtClean="0"/>
              <a:t>matrix with </a:t>
            </a:r>
            <a:r>
              <a:rPr lang="en-US" altLang="en-US" b="1" i="1" dirty="0" smtClean="0">
                <a:solidFill>
                  <a:srgbClr val="0033CC"/>
                </a:solidFill>
                <a:latin typeface="Times" panose="02020603050405020304" pitchFamily="18" charset="0"/>
              </a:rPr>
              <a:t>m</a:t>
            </a:r>
            <a:r>
              <a:rPr lang="en-US" altLang="en-US" i="1" dirty="0" smtClean="0">
                <a:latin typeface="Times" panose="02020603050405020304" pitchFamily="18" charset="0"/>
              </a:rPr>
              <a:t> </a:t>
            </a:r>
            <a:r>
              <a:rPr lang="en-US" altLang="en-US" b="1" dirty="0" smtClean="0">
                <a:solidFill>
                  <a:srgbClr val="0033CC"/>
                </a:solidFill>
              </a:rPr>
              <a:t>linearly independent eigenvectors </a:t>
            </a:r>
            <a:r>
              <a:rPr lang="en-US" altLang="en-US" dirty="0" smtClean="0"/>
              <a:t>(a “non-defective” matrix)</a:t>
            </a:r>
          </a:p>
          <a:p>
            <a:pPr eaLnBrk="1" hangingPunct="1"/>
            <a:endParaRPr lang="en-US" altLang="en-US" b="1" dirty="0" smtClean="0">
              <a:solidFill>
                <a:srgbClr val="0033CC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b="1" dirty="0" smtClean="0">
                <a:solidFill>
                  <a:srgbClr val="0033CC"/>
                </a:solidFill>
              </a:rPr>
              <a:t>Theorem</a:t>
            </a:r>
            <a:r>
              <a:rPr lang="en-US" altLang="en-US" dirty="0" smtClean="0"/>
              <a:t>: Exists an </a:t>
            </a:r>
            <a:r>
              <a:rPr lang="en-US" altLang="en-US" b="1" dirty="0" err="1" smtClean="0">
                <a:solidFill>
                  <a:srgbClr val="FF3300"/>
                </a:solidFill>
              </a:rPr>
              <a:t>eigen</a:t>
            </a:r>
            <a:r>
              <a:rPr lang="en-US" altLang="en-US" b="1" dirty="0" smtClean="0">
                <a:solidFill>
                  <a:srgbClr val="FF3300"/>
                </a:solidFill>
              </a:rPr>
              <a:t> decomposition</a:t>
            </a:r>
            <a:r>
              <a:rPr lang="en-US" altLang="en-US" dirty="0" smtClean="0"/>
              <a:t>                      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500" dirty="0"/>
          </a:p>
          <a:p>
            <a:pPr lvl="1" eaLnBrk="1" hangingPunct="1">
              <a:lnSpc>
                <a:spcPct val="120000"/>
              </a:lnSpc>
            </a:pPr>
            <a:endParaRPr lang="en-US" altLang="en-US" sz="25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500" dirty="0"/>
              <a:t>(cf. matrix </a:t>
            </a:r>
            <a:r>
              <a:rPr lang="en-US" altLang="en-US" sz="2500" dirty="0" err="1"/>
              <a:t>diagonalization</a:t>
            </a:r>
            <a:r>
              <a:rPr lang="en-US" altLang="en-US" sz="2500" dirty="0"/>
              <a:t> theorem)</a:t>
            </a:r>
            <a:endParaRPr lang="en-US" altLang="en-US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en-US" dirty="0" smtClean="0"/>
              <a:t>Columns of </a:t>
            </a:r>
            <a:r>
              <a:rPr lang="en-US" altLang="en-US" b="1" i="1" dirty="0" smtClean="0"/>
              <a:t>U</a:t>
            </a:r>
            <a:r>
              <a:rPr lang="en-US" altLang="en-US" dirty="0" smtClean="0"/>
              <a:t> are </a:t>
            </a:r>
            <a:r>
              <a:rPr lang="en-US" altLang="en-US" b="1" dirty="0" smtClean="0">
                <a:solidFill>
                  <a:srgbClr val="FF3300"/>
                </a:solidFill>
              </a:rPr>
              <a:t>eigenvectors</a:t>
            </a:r>
            <a:r>
              <a:rPr lang="en-US" altLang="en-US" dirty="0" smtClean="0"/>
              <a:t> of </a:t>
            </a:r>
            <a:r>
              <a:rPr lang="en-US" altLang="en-US" b="1" i="1" dirty="0" smtClean="0"/>
              <a:t>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dirty="0" smtClean="0"/>
              <a:t>Diagonal elements of     are </a:t>
            </a:r>
            <a:r>
              <a:rPr lang="en-US" altLang="en-US" b="1" dirty="0" smtClean="0">
                <a:solidFill>
                  <a:srgbClr val="FF3300"/>
                </a:solidFill>
              </a:rPr>
              <a:t>eigenvalues</a:t>
            </a:r>
            <a:r>
              <a:rPr lang="en-US" altLang="en-US" dirty="0" smtClean="0"/>
              <a:t> of </a:t>
            </a:r>
          </a:p>
          <a:p>
            <a:pPr lvl="1"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endParaRPr lang="en-US" altLang="en-US" dirty="0" smtClean="0"/>
          </a:p>
        </p:txBody>
      </p:sp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3868490" y="4249677"/>
            <a:ext cx="2632137" cy="825817"/>
          </a:xfrm>
          <a:prstGeom prst="rect">
            <a:avLst/>
          </a:prstGeom>
          <a:solidFill>
            <a:srgbClr val="C0C0C0">
              <a:alpha val="50195"/>
            </a:srgbClr>
          </a:solidFill>
          <a:ln w="9525" algn="ctr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 anchor="ctr"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defTabSz="509352"/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14339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58" y="4431326"/>
            <a:ext cx="2584969" cy="483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1" name="Rectangle 6"/>
          <p:cNvSpPr>
            <a:spLocks noGrp="1" noChangeArrowheads="1"/>
          </p:cNvSpPr>
          <p:nvPr>
            <p:ph type="title"/>
          </p:nvPr>
        </p:nvSpPr>
        <p:spPr>
          <a:xfrm>
            <a:off x="492443" y="116947"/>
            <a:ext cx="9052560" cy="59732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b="1" dirty="0" smtClean="0"/>
              <a:t>Eigen/diagonal Decomposition</a:t>
            </a:r>
          </a:p>
        </p:txBody>
      </p:sp>
      <p:pic>
        <p:nvPicPr>
          <p:cNvPr id="14342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70504"/>
            <a:ext cx="1655445" cy="36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07253" name="Group 21"/>
          <p:cNvGrpSpPr>
            <a:grpSpLocks/>
          </p:cNvGrpSpPr>
          <p:nvPr/>
        </p:nvGrpSpPr>
        <p:grpSpPr bwMode="auto">
          <a:xfrm>
            <a:off x="5437728" y="3922572"/>
            <a:ext cx="2353946" cy="600925"/>
            <a:chOff x="2976" y="2150"/>
            <a:chExt cx="1348" cy="250"/>
          </a:xfrm>
        </p:grpSpPr>
        <p:sp>
          <p:nvSpPr>
            <p:cNvPr id="14349" name="Rectangle 12"/>
            <p:cNvSpPr>
              <a:spLocks noChangeArrowheads="1"/>
            </p:cNvSpPr>
            <p:nvPr/>
          </p:nvSpPr>
          <p:spPr bwMode="auto">
            <a:xfrm>
              <a:off x="3603" y="2150"/>
              <a:ext cx="721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09352"/>
              <a:r>
                <a:rPr lang="en-US" altLang="en-US" sz="2200" i="1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diagonal</a:t>
              </a:r>
            </a:p>
          </p:txBody>
        </p:sp>
        <p:sp>
          <p:nvSpPr>
            <p:cNvPr id="14350" name="Freeform 13"/>
            <p:cNvSpPr>
              <a:spLocks/>
            </p:cNvSpPr>
            <p:nvPr/>
          </p:nvSpPr>
          <p:spPr bwMode="auto">
            <a:xfrm>
              <a:off x="2976" y="2256"/>
              <a:ext cx="576" cy="144"/>
            </a:xfrm>
            <a:custGeom>
              <a:avLst/>
              <a:gdLst>
                <a:gd name="T0" fmla="*/ 576 w 576"/>
                <a:gd name="T1" fmla="*/ 0 h 144"/>
                <a:gd name="T2" fmla="*/ 0 w 576"/>
                <a:gd name="T3" fmla="*/ 0 h 144"/>
                <a:gd name="T4" fmla="*/ 0 w 576"/>
                <a:gd name="T5" fmla="*/ 144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144">
                  <a:moveTo>
                    <a:pt x="576" y="0"/>
                  </a:move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09352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07246" name="Group 14"/>
          <p:cNvGrpSpPr>
            <a:grpSpLocks/>
          </p:cNvGrpSpPr>
          <p:nvPr/>
        </p:nvGrpSpPr>
        <p:grpSpPr bwMode="auto">
          <a:xfrm>
            <a:off x="2104489" y="6730683"/>
            <a:ext cx="6926613" cy="935567"/>
            <a:chOff x="1218" y="3004"/>
            <a:chExt cx="3640" cy="520"/>
          </a:xfrm>
        </p:grpSpPr>
        <p:pic>
          <p:nvPicPr>
            <p:cNvPr id="14346" name="Picture 1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" y="3303"/>
              <a:ext cx="289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7" name="Picture 16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" y="3004"/>
              <a:ext cx="181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8" name="Picture 17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" y="3004"/>
              <a:ext cx="121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07254" name="AutoShape 22"/>
          <p:cNvSpPr>
            <a:spLocks noChangeArrowheads="1"/>
          </p:cNvSpPr>
          <p:nvPr/>
        </p:nvSpPr>
        <p:spPr bwMode="auto">
          <a:xfrm>
            <a:off x="7783608" y="3766117"/>
            <a:ext cx="2146420" cy="1986280"/>
          </a:xfrm>
          <a:prstGeom prst="leftArrowCallout">
            <a:avLst>
              <a:gd name="adj1" fmla="val 27381"/>
              <a:gd name="adj2" fmla="val 27381"/>
              <a:gd name="adj3" fmla="val 1666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70" tIns="50935" rIns="101870" bIns="50935" anchor="ctr"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algn="ctr" defTabSz="509352"/>
            <a:r>
              <a:rPr lang="en-US" altLang="en-US" sz="2200" dirty="0">
                <a:solidFill>
                  <a:prstClr val="black"/>
                </a:solidFill>
              </a:rPr>
              <a:t>Unique for distinct </a:t>
            </a:r>
            <a:r>
              <a:rPr lang="en-US" altLang="en-US" sz="2200" dirty="0" err="1">
                <a:solidFill>
                  <a:prstClr val="black"/>
                </a:solidFill>
              </a:rPr>
              <a:t>eigen</a:t>
            </a:r>
            <a:r>
              <a:rPr lang="en-US" altLang="en-US" sz="2200" dirty="0">
                <a:solidFill>
                  <a:prstClr val="black"/>
                </a:solidFill>
              </a:rPr>
              <a:t>-values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53257" y="1969447"/>
            <a:ext cx="3729021" cy="1831441"/>
            <a:chOff x="9476052" y="573804"/>
            <a:chExt cx="4340027" cy="2068832"/>
          </a:xfrm>
        </p:grpSpPr>
        <p:grpSp>
          <p:nvGrpSpPr>
            <p:cNvPr id="4" name="Group 3"/>
            <p:cNvGrpSpPr/>
            <p:nvPr/>
          </p:nvGrpSpPr>
          <p:grpSpPr>
            <a:xfrm>
              <a:off x="9496491" y="944561"/>
              <a:ext cx="1365374" cy="1365374"/>
              <a:chOff x="9598090" y="944561"/>
              <a:chExt cx="1365374" cy="141919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9598090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766041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930881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0108161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0291660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0459611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627562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0795513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10982256" y="939897"/>
              <a:ext cx="1365374" cy="136537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09352"/>
              <a:endParaRPr lang="en-US" sz="1600">
                <a:solidFill>
                  <a:prstClr val="white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 rot="5400000">
              <a:off x="12450705" y="944561"/>
              <a:ext cx="1365374" cy="1365374"/>
              <a:chOff x="9598090" y="944561"/>
              <a:chExt cx="1365374" cy="141919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9598090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9766041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9930881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0108161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0291660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459611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627562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0795513" y="944561"/>
                <a:ext cx="167951" cy="1419194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352"/>
                <a:endParaRPr lang="en-US" sz="1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9476052" y="573804"/>
              <a:ext cx="1436511" cy="39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09352"/>
              <a:r>
                <a:rPr lang="en-US" sz="1600" dirty="0">
                  <a:solidFill>
                    <a:prstClr val="black"/>
                  </a:solidFill>
                </a:rPr>
                <a:t>v</a:t>
              </a:r>
              <a:r>
                <a:rPr lang="en-US" sz="1600" baseline="-25000" dirty="0">
                  <a:solidFill>
                    <a:prstClr val="black"/>
                  </a:solidFill>
                </a:rPr>
                <a:t>1</a:t>
              </a:r>
              <a:r>
                <a:rPr lang="en-US" sz="1600" dirty="0">
                  <a:solidFill>
                    <a:prstClr val="black"/>
                  </a:solidFill>
                </a:rPr>
                <a:t> v</a:t>
              </a:r>
              <a:r>
                <a:rPr lang="en-US" sz="1600" baseline="-25000" dirty="0">
                  <a:solidFill>
                    <a:prstClr val="black"/>
                  </a:solidFill>
                </a:rPr>
                <a:t>2</a:t>
              </a:r>
              <a:r>
                <a:rPr lang="en-US" sz="1600" dirty="0">
                  <a:solidFill>
                    <a:prstClr val="black"/>
                  </a:solidFill>
                </a:rPr>
                <a:t> v</a:t>
              </a:r>
              <a:r>
                <a:rPr lang="en-US" sz="1600" baseline="-25000" dirty="0">
                  <a:solidFill>
                    <a:prstClr val="black"/>
                  </a:solidFill>
                </a:rPr>
                <a:t>3</a:t>
              </a:r>
              <a:r>
                <a:rPr lang="en-US" sz="1600" dirty="0">
                  <a:solidFill>
                    <a:prstClr val="black"/>
                  </a:solidFill>
                </a:rPr>
                <a:t> … </a:t>
              </a:r>
              <a:r>
                <a:rPr lang="en-US" sz="1600" dirty="0" err="1">
                  <a:solidFill>
                    <a:prstClr val="black"/>
                  </a:solidFill>
                </a:rPr>
                <a:t>v</a:t>
              </a:r>
              <a:r>
                <a:rPr lang="en-US" sz="1600" baseline="-25000" dirty="0" err="1">
                  <a:solidFill>
                    <a:prstClr val="black"/>
                  </a:solidFill>
                </a:rPr>
                <a:t>m</a:t>
              </a:r>
              <a:endParaRPr lang="en-US" sz="16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70031" y="869517"/>
              <a:ext cx="1436511" cy="177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09352"/>
              <a:r>
                <a:rPr lang="el-GR" sz="1600" dirty="0">
                  <a:solidFill>
                    <a:prstClr val="black"/>
                  </a:solidFill>
                </a:rPr>
                <a:t>λ</a:t>
              </a:r>
              <a:r>
                <a:rPr lang="en-US" sz="1600" baseline="-25000" dirty="0">
                  <a:solidFill>
                    <a:prstClr val="black"/>
                  </a:solidFill>
                </a:rPr>
                <a:t>1</a:t>
              </a:r>
              <a:r>
                <a:rPr lang="en-US" sz="1600" dirty="0">
                  <a:solidFill>
                    <a:prstClr val="black"/>
                  </a:solidFill>
                </a:rPr>
                <a:t> </a:t>
              </a:r>
              <a:endParaRPr lang="el-GR" sz="1600" dirty="0">
                <a:solidFill>
                  <a:prstClr val="black"/>
                </a:solidFill>
              </a:endParaRPr>
            </a:p>
            <a:p>
              <a:pPr defTabSz="509352"/>
              <a:r>
                <a:rPr lang="el-GR" sz="1600" dirty="0">
                  <a:solidFill>
                    <a:prstClr val="black"/>
                  </a:solidFill>
                </a:rPr>
                <a:t>    </a:t>
              </a:r>
              <a:r>
                <a:rPr lang="en-US" sz="1600" dirty="0">
                  <a:solidFill>
                    <a:prstClr val="black"/>
                  </a:solidFill>
                </a:rPr>
                <a:t> </a:t>
              </a:r>
              <a:r>
                <a:rPr lang="el-GR" sz="1600" dirty="0">
                  <a:solidFill>
                    <a:prstClr val="black"/>
                  </a:solidFill>
                </a:rPr>
                <a:t>λ</a:t>
              </a:r>
              <a:r>
                <a:rPr lang="en-US" sz="1600" baseline="-25000" dirty="0">
                  <a:solidFill>
                    <a:prstClr val="black"/>
                  </a:solidFill>
                </a:rPr>
                <a:t>2</a:t>
              </a:r>
              <a:r>
                <a:rPr lang="en-US" sz="1600" dirty="0">
                  <a:solidFill>
                    <a:prstClr val="black"/>
                  </a:solidFill>
                </a:rPr>
                <a:t> </a:t>
              </a:r>
              <a:endParaRPr lang="el-GR" sz="1600" dirty="0">
                <a:solidFill>
                  <a:prstClr val="black"/>
                </a:solidFill>
              </a:endParaRPr>
            </a:p>
            <a:p>
              <a:pPr defTabSz="509352"/>
              <a:r>
                <a:rPr lang="el-GR" sz="1600" dirty="0">
                  <a:solidFill>
                    <a:prstClr val="black"/>
                  </a:solidFill>
                </a:rPr>
                <a:t>      </a:t>
              </a:r>
              <a:r>
                <a:rPr lang="en-US" sz="1600" dirty="0">
                  <a:solidFill>
                    <a:prstClr val="black"/>
                  </a:solidFill>
                </a:rPr>
                <a:t>  </a:t>
              </a:r>
              <a:r>
                <a:rPr lang="el-GR" sz="1600" dirty="0">
                  <a:solidFill>
                    <a:prstClr val="black"/>
                  </a:solidFill>
                </a:rPr>
                <a:t>  λ</a:t>
              </a:r>
              <a:r>
                <a:rPr lang="en-US" sz="1600" baseline="-25000" dirty="0">
                  <a:solidFill>
                    <a:prstClr val="black"/>
                  </a:solidFill>
                </a:rPr>
                <a:t>3</a:t>
              </a:r>
              <a:r>
                <a:rPr lang="en-US" sz="1600" dirty="0">
                  <a:solidFill>
                    <a:prstClr val="black"/>
                  </a:solidFill>
                </a:rPr>
                <a:t> </a:t>
              </a:r>
              <a:endParaRPr lang="el-GR" sz="1600" dirty="0">
                <a:solidFill>
                  <a:prstClr val="black"/>
                </a:solidFill>
              </a:endParaRPr>
            </a:p>
            <a:p>
              <a:pPr defTabSz="509352"/>
              <a:r>
                <a:rPr lang="el-GR" sz="1600" dirty="0">
                  <a:solidFill>
                    <a:prstClr val="black"/>
                  </a:solidFill>
                </a:rPr>
                <a:t>     </a:t>
              </a:r>
              <a:r>
                <a:rPr lang="en-US" sz="1600" dirty="0">
                  <a:solidFill>
                    <a:prstClr val="black"/>
                  </a:solidFill>
                </a:rPr>
                <a:t> </a:t>
              </a:r>
              <a:r>
                <a:rPr lang="el-GR" sz="1600" dirty="0">
                  <a:solidFill>
                    <a:prstClr val="black"/>
                  </a:solidFill>
                </a:rPr>
                <a:t>   </a:t>
              </a:r>
              <a:r>
                <a:rPr lang="en-US" sz="1600" dirty="0">
                  <a:solidFill>
                    <a:prstClr val="black"/>
                  </a:solidFill>
                </a:rPr>
                <a:t>  </a:t>
              </a:r>
              <a:r>
                <a:rPr lang="el-GR" sz="1600" dirty="0">
                  <a:solidFill>
                    <a:prstClr val="black"/>
                  </a:solidFill>
                </a:rPr>
                <a:t>    </a:t>
              </a:r>
              <a:r>
                <a:rPr lang="en-US" sz="1600" dirty="0">
                  <a:solidFill>
                    <a:prstClr val="black"/>
                  </a:solidFill>
                </a:rPr>
                <a:t>… </a:t>
              </a:r>
              <a:endParaRPr lang="el-GR" sz="1600" dirty="0">
                <a:solidFill>
                  <a:prstClr val="black"/>
                </a:solidFill>
              </a:endParaRPr>
            </a:p>
            <a:p>
              <a:pPr defTabSz="509352"/>
              <a:r>
                <a:rPr lang="el-GR" sz="1600" dirty="0">
                  <a:solidFill>
                    <a:prstClr val="black"/>
                  </a:solidFill>
                </a:rPr>
                <a:t>        </a:t>
              </a:r>
              <a:r>
                <a:rPr lang="en-US" sz="1600" dirty="0">
                  <a:solidFill>
                    <a:prstClr val="black"/>
                  </a:solidFill>
                </a:rPr>
                <a:t>   </a:t>
              </a:r>
              <a:r>
                <a:rPr lang="el-GR" sz="1600" dirty="0">
                  <a:solidFill>
                    <a:prstClr val="black"/>
                  </a:solidFill>
                </a:rPr>
                <a:t>        λ</a:t>
              </a:r>
              <a:r>
                <a:rPr lang="en-US" sz="1600" baseline="-25000" dirty="0">
                  <a:solidFill>
                    <a:prstClr val="black"/>
                  </a:solidFill>
                </a:rPr>
                <a:t>m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73286" y="2476495"/>
            <a:ext cx="4678608" cy="732508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pPr defTabSz="509352"/>
            <a:r>
              <a:rPr lang="en-US" sz="4000" b="1" dirty="0">
                <a:solidFill>
                  <a:prstClr val="black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 =     U          </a:t>
            </a:r>
            <a:r>
              <a:rPr lang="el-GR" sz="4000" b="1" dirty="0">
                <a:solidFill>
                  <a:prstClr val="black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Λ</a:t>
            </a:r>
            <a:r>
              <a:rPr lang="en-US" sz="4000" b="1" dirty="0">
                <a:solidFill>
                  <a:prstClr val="black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  U</a:t>
            </a:r>
            <a:r>
              <a:rPr lang="en-US" sz="4000" b="1" baseline="30000" dirty="0">
                <a:solidFill>
                  <a:prstClr val="black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6638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 smtClean="0"/>
              <a:t>If                  is a </a:t>
            </a:r>
            <a:r>
              <a:rPr lang="en-US" altLang="en-US" b="1" dirty="0" smtClean="0">
                <a:solidFill>
                  <a:srgbClr val="FF3300"/>
                </a:solidFill>
              </a:rPr>
              <a:t>symmetric </a:t>
            </a:r>
            <a:r>
              <a:rPr lang="en-US" altLang="en-US" dirty="0" smtClean="0"/>
              <a:t>matrix: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b="1" dirty="0" smtClean="0">
                <a:solidFill>
                  <a:srgbClr val="0033CC"/>
                </a:solidFill>
              </a:rPr>
              <a:t>Theorem</a:t>
            </a:r>
            <a:r>
              <a:rPr lang="en-US" altLang="en-US" dirty="0" smtClean="0"/>
              <a:t>: Exists a (unique) </a:t>
            </a:r>
            <a:r>
              <a:rPr lang="en-US" altLang="en-US" b="1" dirty="0" err="1" smtClean="0">
                <a:solidFill>
                  <a:srgbClr val="FF3300"/>
                </a:solidFill>
              </a:rPr>
              <a:t>eigen</a:t>
            </a:r>
            <a:r>
              <a:rPr lang="en-US" altLang="en-US" b="1" dirty="0" smtClean="0">
                <a:solidFill>
                  <a:srgbClr val="FF3300"/>
                </a:solidFill>
              </a:rPr>
              <a:t> decomposition</a:t>
            </a:r>
            <a:endParaRPr lang="en-US" altLang="en-US" sz="25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3300" dirty="0"/>
              <a:t>where </a:t>
            </a:r>
            <a:r>
              <a:rPr lang="en-US" altLang="en-US" sz="3300" b="1" i="1" dirty="0"/>
              <a:t>Q</a:t>
            </a:r>
            <a:r>
              <a:rPr lang="en-US" altLang="en-US" sz="3300" dirty="0"/>
              <a:t> is </a:t>
            </a:r>
            <a:r>
              <a:rPr lang="en-US" altLang="en-US" sz="3300" b="1" dirty="0">
                <a:solidFill>
                  <a:srgbClr val="FF3300"/>
                </a:solidFill>
              </a:rPr>
              <a:t>orthogonal: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b="1" i="1" dirty="0" smtClean="0">
                <a:latin typeface="Lucida Sans" panose="020B0602030504020204" pitchFamily="34" charset="0"/>
              </a:rPr>
              <a:t>Q</a:t>
            </a:r>
            <a:r>
              <a:rPr lang="en-US" altLang="en-US" b="1" i="1" baseline="30000" dirty="0" smtClean="0">
                <a:latin typeface="Lucida Sans" panose="020B0602030504020204" pitchFamily="34" charset="0"/>
              </a:rPr>
              <a:t>-1</a:t>
            </a:r>
            <a:r>
              <a:rPr lang="en-US" altLang="en-US" b="1" i="1" dirty="0" smtClean="0">
                <a:latin typeface="Lucida Sans" panose="020B0602030504020204" pitchFamily="34" charset="0"/>
              </a:rPr>
              <a:t>= Q</a:t>
            </a:r>
            <a:r>
              <a:rPr lang="en-US" altLang="en-US" b="1" i="1" baseline="30000" dirty="0" smtClean="0">
                <a:latin typeface="Lucida Sans" panose="020B0602030504020204" pitchFamily="34" charset="0"/>
              </a:rPr>
              <a:t>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Columns of </a:t>
            </a:r>
            <a:r>
              <a:rPr lang="en-US" altLang="en-US" b="1" i="1" dirty="0"/>
              <a:t>Q</a:t>
            </a:r>
            <a:r>
              <a:rPr lang="en-US" altLang="en-US" dirty="0"/>
              <a:t> are normalized eigenvectors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Columns are orthogonal.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(everything is real)</a:t>
            </a:r>
            <a:endParaRPr lang="en-US" altLang="en-US" b="1" i="1" baseline="30000" dirty="0" smtClean="0">
              <a:latin typeface="Lucida Sans" panose="020B0602030504020204" pitchFamily="34" charset="0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en-US" b="1" i="1" baseline="30000" dirty="0" smtClean="0">
              <a:latin typeface="Lucida Sans" panose="020B0602030504020204" pitchFamily="34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xfrm>
            <a:off x="502920" y="311258"/>
            <a:ext cx="9052560" cy="73585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b="1" dirty="0" smtClean="0"/>
              <a:t>Symmetric Eigen Decomposition</a:t>
            </a:r>
          </a:p>
        </p:txBody>
      </p:sp>
      <p:pic>
        <p:nvPicPr>
          <p:cNvPr id="18436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54" y="1923309"/>
            <a:ext cx="1655445" cy="36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8437" name="Object 15"/>
          <p:cNvGraphicFramePr>
            <a:graphicFrameLocks noChangeAspect="1"/>
          </p:cNvGraphicFramePr>
          <p:nvPr/>
        </p:nvGraphicFramePr>
        <p:xfrm>
          <a:off x="4023360" y="3108962"/>
          <a:ext cx="1899920" cy="653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5" imgW="685800" imgH="228600" progId="Equation.3">
                  <p:embed/>
                </p:oleObj>
              </mc:Choice>
              <mc:Fallback>
                <p:oleObj name="Equation" r:id="rId5" imgW="685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3360" y="3108962"/>
                        <a:ext cx="1899920" cy="6530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67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204664" y="4102224"/>
            <a:ext cx="9649072" cy="57606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D9A68-B089-AD4E-9F1E-7A40EC6D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00"/>
            <a:ext cx="10058400" cy="648065"/>
          </a:xfrm>
        </p:spPr>
        <p:txBody>
          <a:bodyPr>
            <a:noAutofit/>
          </a:bodyPr>
          <a:lstStyle/>
          <a:p>
            <a:pPr>
              <a:lnSpc>
                <a:spcPts val="5571"/>
              </a:lnSpc>
            </a:pPr>
            <a:r>
              <a:rPr lang="en-CA" sz="3600" b="1" dirty="0" smtClean="0">
                <a:solidFill>
                  <a:srgbClr val="000000"/>
                </a:solidFill>
                <a:cs typeface="Calibri"/>
              </a:rPr>
              <a:t>Today: Gene Expression, PCA, t-SNE, </a:t>
            </a:r>
            <a:r>
              <a:rPr lang="en-CA" sz="3600" b="1" dirty="0" err="1" smtClean="0">
                <a:solidFill>
                  <a:srgbClr val="000000"/>
                </a:solidFill>
                <a:cs typeface="Calibri"/>
              </a:rPr>
              <a:t>autoencoders</a:t>
            </a:r>
            <a:endParaRPr lang="en-CA" sz="3600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C380C8-6B12-AB41-94A9-B9BDB3C0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2" y="717848"/>
            <a:ext cx="9690097" cy="7836096"/>
          </a:xfrm>
        </p:spPr>
        <p:txBody>
          <a:bodyPr/>
          <a:lstStyle/>
          <a:p>
            <a:r>
              <a:rPr lang="en-US" dirty="0" smtClean="0"/>
              <a:t>Gene expression analysis: The Biology of RNA-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Supervised (Classification) vs. unsupervised (Clustering)</a:t>
            </a:r>
            <a:endParaRPr lang="en-US" dirty="0" smtClean="0"/>
          </a:p>
          <a:p>
            <a:r>
              <a:rPr lang="en-US" dirty="0" smtClean="0"/>
              <a:t>Supervised: Differential expression analysis</a:t>
            </a:r>
          </a:p>
          <a:p>
            <a:r>
              <a:rPr lang="en-US" dirty="0" smtClean="0"/>
              <a:t>Unsupervised: Embedding into lower </a:t>
            </a:r>
            <a:r>
              <a:rPr lang="en-US" dirty="0"/>
              <a:t>dimensional space</a:t>
            </a:r>
          </a:p>
          <a:p>
            <a:r>
              <a:rPr lang="en-US" dirty="0" smtClean="0"/>
              <a:t>Linear reduction </a:t>
            </a:r>
            <a:r>
              <a:rPr lang="en-US" dirty="0"/>
              <a:t>of dimensionality </a:t>
            </a:r>
          </a:p>
          <a:p>
            <a:pPr lvl="1"/>
            <a:r>
              <a:rPr lang="en-US" dirty="0"/>
              <a:t>Principle Component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Singular Value Decomposition</a:t>
            </a:r>
            <a:endParaRPr lang="en-US" dirty="0"/>
          </a:p>
          <a:p>
            <a:r>
              <a:rPr lang="en-US" dirty="0" smtClean="0"/>
              <a:t>Non-linear dimensionality reduction: </a:t>
            </a:r>
            <a:r>
              <a:rPr lang="en-US" dirty="0" err="1" smtClean="0"/>
              <a:t>embeddings</a:t>
            </a:r>
            <a:endParaRPr lang="en-US" dirty="0"/>
          </a:p>
          <a:p>
            <a:pPr lvl="1"/>
            <a:r>
              <a:rPr lang="en-US" dirty="0"/>
              <a:t>t-distributed Stochastic Network Embedding (t-SNE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Building intuition: Playing with t-SNE parameters</a:t>
            </a:r>
            <a:endParaRPr lang="en-US" dirty="0"/>
          </a:p>
          <a:p>
            <a:r>
              <a:rPr lang="en-US" dirty="0" smtClean="0"/>
              <a:t>Deep Learning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err="1" smtClean="0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03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RNA-</a:t>
            </a:r>
            <a:r>
              <a:rPr lang="en-US" sz="3500" dirty="0" err="1"/>
              <a:t>Seq</a:t>
            </a:r>
            <a:r>
              <a:rPr lang="en-US" sz="3500" dirty="0"/>
              <a:t> characterizes RNA molecules</a:t>
            </a:r>
          </a:p>
        </p:txBody>
      </p:sp>
      <p:sp>
        <p:nvSpPr>
          <p:cNvPr id="4" name="Oval 3"/>
          <p:cNvSpPr/>
          <p:nvPr/>
        </p:nvSpPr>
        <p:spPr>
          <a:xfrm>
            <a:off x="-3874343" y="1865207"/>
            <a:ext cx="14826827" cy="66869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endParaRPr lang="en-US" sz="2000"/>
          </a:p>
        </p:txBody>
      </p:sp>
      <p:sp>
        <p:nvSpPr>
          <p:cNvPr id="10" name="Oval 9"/>
          <p:cNvSpPr/>
          <p:nvPr/>
        </p:nvSpPr>
        <p:spPr>
          <a:xfrm>
            <a:off x="-3874343" y="2936242"/>
            <a:ext cx="11739459" cy="56345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" y="1753452"/>
            <a:ext cx="502920" cy="6370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388" tIns="45696" rIns="91388" bIns="45696"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 rot="5400000">
            <a:off x="4768428" y="2368126"/>
            <a:ext cx="521548" cy="1005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388" tIns="45696" rIns="91388" bIns="45696" rtlCol="0" anchor="ctr"/>
          <a:lstStyle/>
          <a:p>
            <a:pPr algn="ctr"/>
            <a:endParaRPr lang="en-US" sz="2000"/>
          </a:p>
        </p:txBody>
      </p:sp>
      <p:sp>
        <p:nvSpPr>
          <p:cNvPr id="8" name="Rectangle 7"/>
          <p:cNvSpPr/>
          <p:nvPr/>
        </p:nvSpPr>
        <p:spPr>
          <a:xfrm>
            <a:off x="9555481" y="1287788"/>
            <a:ext cx="502920" cy="6370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388" tIns="45696" rIns="91388" bIns="45696" rtlCol="0" anchor="ctr"/>
          <a:lstStyle/>
          <a:p>
            <a:pPr algn="ctr"/>
            <a:endParaRPr lang="en-US" sz="200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98503" y="6582413"/>
            <a:ext cx="3771901" cy="1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87453" y="6428747"/>
            <a:ext cx="544831" cy="3073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r>
              <a:rPr lang="en-US" sz="2000" dirty="0"/>
              <a:t>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11683" y="6428747"/>
            <a:ext cx="544831" cy="3073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r>
              <a:rPr lang="en-US" sz="2000" dirty="0"/>
              <a:t>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18233" y="6428747"/>
            <a:ext cx="544831" cy="3073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r>
              <a:rPr lang="en-US" sz="2000" dirty="0"/>
              <a:t>C</a:t>
            </a:r>
          </a:p>
        </p:txBody>
      </p:sp>
      <p:sp>
        <p:nvSpPr>
          <p:cNvPr id="17" name="Right Arrow 16"/>
          <p:cNvSpPr/>
          <p:nvPr/>
        </p:nvSpPr>
        <p:spPr>
          <a:xfrm rot="17716131">
            <a:off x="2290185" y="5781928"/>
            <a:ext cx="364215" cy="3542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endParaRPr 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4721866" y="6372862"/>
            <a:ext cx="2388871" cy="404908"/>
          </a:xfrm>
          <a:prstGeom prst="rect">
            <a:avLst/>
          </a:prstGeom>
          <a:noFill/>
        </p:spPr>
        <p:txBody>
          <a:bodyPr wrap="square" lIns="91388" tIns="45696" rIns="91388" bIns="45696" rtlCol="0">
            <a:spAutoFit/>
          </a:bodyPr>
          <a:lstStyle/>
          <a:p>
            <a:r>
              <a:rPr lang="en-US" sz="2000" dirty="0"/>
              <a:t>Gene in genome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103633" y="5311143"/>
            <a:ext cx="3771901" cy="17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592583" y="5157475"/>
            <a:ext cx="544831" cy="3073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r>
              <a:rPr lang="en-US" sz="2000" dirty="0"/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16812" y="5157475"/>
            <a:ext cx="544831" cy="3073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r>
              <a:rPr lang="en-US" sz="2000" dirty="0"/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23363" y="5157475"/>
            <a:ext cx="544831" cy="3073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r>
              <a:rPr lang="en-US" sz="2000" dirty="0"/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29204" y="5227321"/>
            <a:ext cx="1438909" cy="523172"/>
          </a:xfrm>
          <a:prstGeom prst="rect">
            <a:avLst/>
          </a:prstGeom>
          <a:noFill/>
        </p:spPr>
        <p:txBody>
          <a:bodyPr wrap="square" lIns="91388" tIns="45696" rIns="91388" bIns="45696" rtlCol="0">
            <a:spAutoFit/>
          </a:bodyPr>
          <a:lstStyle/>
          <a:p>
            <a:r>
              <a:rPr lang="en-US" sz="1400" dirty="0"/>
              <a:t>pre-mRNA or</a:t>
            </a:r>
          </a:p>
          <a:p>
            <a:r>
              <a:rPr lang="en-US" sz="1400" dirty="0" err="1"/>
              <a:t>ncRNA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2877823" y="5772150"/>
            <a:ext cx="1578611" cy="307728"/>
          </a:xfrm>
          <a:prstGeom prst="rect">
            <a:avLst/>
          </a:prstGeom>
          <a:noFill/>
        </p:spPr>
        <p:txBody>
          <a:bodyPr wrap="square" lIns="91388" tIns="45696" rIns="91388" bIns="45696" rtlCol="0">
            <a:spAutoFit/>
          </a:bodyPr>
          <a:lstStyle/>
          <a:p>
            <a:r>
              <a:rPr lang="en-US" sz="1400" dirty="0"/>
              <a:t>transcription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291083" y="3439166"/>
            <a:ext cx="544831" cy="3073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r>
              <a:rPr lang="en-US" sz="2000" dirty="0"/>
              <a:t>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63853" y="3439166"/>
            <a:ext cx="544831" cy="3073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r>
              <a:rPr lang="en-US" sz="2000" dirty="0"/>
              <a:t>B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22653" y="3439166"/>
            <a:ext cx="544831" cy="3073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r>
              <a:rPr lang="en-US" sz="2000" dirty="0"/>
              <a:t>C</a:t>
            </a:r>
          </a:p>
        </p:txBody>
      </p:sp>
      <p:sp>
        <p:nvSpPr>
          <p:cNvPr id="28" name="Right Arrow 27"/>
          <p:cNvSpPr/>
          <p:nvPr/>
        </p:nvSpPr>
        <p:spPr>
          <a:xfrm rot="17716131">
            <a:off x="2737224" y="4594478"/>
            <a:ext cx="364215" cy="3542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endParaRPr lang="en-US" sz="2000"/>
          </a:p>
        </p:txBody>
      </p:sp>
      <p:sp>
        <p:nvSpPr>
          <p:cNvPr id="29" name="TextBox 28"/>
          <p:cNvSpPr txBox="1"/>
          <p:nvPr/>
        </p:nvSpPr>
        <p:spPr>
          <a:xfrm>
            <a:off x="3282955" y="4612642"/>
            <a:ext cx="1047751" cy="307728"/>
          </a:xfrm>
          <a:prstGeom prst="rect">
            <a:avLst/>
          </a:prstGeom>
          <a:noFill/>
        </p:spPr>
        <p:txBody>
          <a:bodyPr wrap="square" lIns="91388" tIns="45696" rIns="91388" bIns="45696" rtlCol="0">
            <a:spAutoFit/>
          </a:bodyPr>
          <a:lstStyle/>
          <a:p>
            <a:r>
              <a:rPr lang="en-US" sz="1400" dirty="0"/>
              <a:t>splicing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77113" y="4039876"/>
            <a:ext cx="544831" cy="3073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r>
              <a:rPr lang="en-US" sz="2000" dirty="0"/>
              <a:t>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49883" y="4039876"/>
            <a:ext cx="544831" cy="3073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r>
              <a:rPr lang="en-US" sz="2000" dirty="0"/>
              <a:t>C</a:t>
            </a:r>
          </a:p>
        </p:txBody>
      </p:sp>
      <p:sp>
        <p:nvSpPr>
          <p:cNvPr id="33" name="Bent Arrow 32"/>
          <p:cNvSpPr/>
          <p:nvPr/>
        </p:nvSpPr>
        <p:spPr>
          <a:xfrm>
            <a:off x="3324866" y="2545084"/>
            <a:ext cx="558801" cy="67056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35123" y="2475232"/>
            <a:ext cx="2584451" cy="307728"/>
          </a:xfrm>
          <a:prstGeom prst="rect">
            <a:avLst/>
          </a:prstGeom>
          <a:noFill/>
        </p:spPr>
        <p:txBody>
          <a:bodyPr wrap="square" lIns="91388" tIns="45696" rIns="91388" bIns="45696" rtlCol="0">
            <a:spAutoFit/>
          </a:bodyPr>
          <a:lstStyle/>
          <a:p>
            <a:r>
              <a:rPr lang="en-US" sz="1400" dirty="0"/>
              <a:t>export to cytoplasm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63066" y="3704591"/>
            <a:ext cx="1047751" cy="307728"/>
          </a:xfrm>
          <a:prstGeom prst="rect">
            <a:avLst/>
          </a:prstGeom>
          <a:noFill/>
        </p:spPr>
        <p:txBody>
          <a:bodyPr wrap="square" lIns="91388" tIns="45696" rIns="91388" bIns="45696" rtlCol="0">
            <a:spAutoFit/>
          </a:bodyPr>
          <a:lstStyle/>
          <a:p>
            <a:r>
              <a:rPr lang="en-US" sz="1400" dirty="0"/>
              <a:t>mRNA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2924" y="3103883"/>
            <a:ext cx="1103629" cy="307728"/>
          </a:xfrm>
          <a:prstGeom prst="rect">
            <a:avLst/>
          </a:prstGeom>
          <a:solidFill>
            <a:schemeClr val="bg1"/>
          </a:solidFill>
        </p:spPr>
        <p:txBody>
          <a:bodyPr wrap="square" lIns="91388" tIns="45696" rIns="91388" bIns="45696" rtlCol="0">
            <a:spAutoFit/>
          </a:bodyPr>
          <a:lstStyle/>
          <a:p>
            <a:r>
              <a:rPr lang="en-US" sz="1400" dirty="0"/>
              <a:t>nucleus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158483" y="6736081"/>
            <a:ext cx="1397001" cy="307728"/>
          </a:xfrm>
          <a:prstGeom prst="rect">
            <a:avLst/>
          </a:prstGeom>
          <a:solidFill>
            <a:schemeClr val="bg1"/>
          </a:solidFill>
        </p:spPr>
        <p:txBody>
          <a:bodyPr wrap="square" lIns="91388" tIns="45696" rIns="91388" bIns="45696" rtlCol="0">
            <a:spAutoFit/>
          </a:bodyPr>
          <a:lstStyle/>
          <a:p>
            <a:r>
              <a:rPr lang="en-US" sz="1400" dirty="0"/>
              <a:t>cytoplasm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33540" y="3313429"/>
            <a:ext cx="2835910" cy="1338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91388" tIns="45696" rIns="91388" bIns="45696" rtlCol="0">
            <a:spAutoFit/>
          </a:bodyPr>
          <a:lstStyle/>
          <a:p>
            <a:r>
              <a:rPr lang="en-US" sz="2000" dirty="0"/>
              <a:t>High-throughput sequencing of </a:t>
            </a:r>
            <a:r>
              <a:rPr lang="en-US" sz="2000" dirty="0" err="1"/>
              <a:t>RNAs</a:t>
            </a:r>
            <a:r>
              <a:rPr lang="en-US" sz="2000" dirty="0"/>
              <a:t> at various stages of processing</a:t>
            </a:r>
          </a:p>
        </p:txBody>
      </p:sp>
      <p:sp>
        <p:nvSpPr>
          <p:cNvPr id="43" name="Oval 42"/>
          <p:cNvSpPr/>
          <p:nvPr/>
        </p:nvSpPr>
        <p:spPr>
          <a:xfrm>
            <a:off x="3953515" y="3732535"/>
            <a:ext cx="1383031" cy="405132"/>
          </a:xfrm>
          <a:prstGeom prst="ellipse">
            <a:avLst/>
          </a:prstGeom>
          <a:noFill/>
          <a:ln w="38100">
            <a:solidFill>
              <a:srgbClr val="FF07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endParaRPr lang="en-US" sz="2000"/>
          </a:p>
        </p:txBody>
      </p:sp>
      <p:sp>
        <p:nvSpPr>
          <p:cNvPr id="46" name="Oval 45"/>
          <p:cNvSpPr/>
          <p:nvPr/>
        </p:nvSpPr>
        <p:spPr>
          <a:xfrm>
            <a:off x="4917443" y="5115562"/>
            <a:ext cx="1578611" cy="782320"/>
          </a:xfrm>
          <a:prstGeom prst="ellipse">
            <a:avLst/>
          </a:prstGeom>
          <a:noFill/>
          <a:ln w="38100">
            <a:solidFill>
              <a:srgbClr val="FF07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rtlCol="0" anchor="ctr"/>
          <a:lstStyle/>
          <a:p>
            <a:pPr algn="ctr"/>
            <a:endParaRPr lang="en-US" sz="2000"/>
          </a:p>
        </p:txBody>
      </p:sp>
      <p:sp>
        <p:nvSpPr>
          <p:cNvPr id="38" name="TextBox 37"/>
          <p:cNvSpPr txBox="1"/>
          <p:nvPr/>
        </p:nvSpPr>
        <p:spPr>
          <a:xfrm>
            <a:off x="7396385" y="7319547"/>
            <a:ext cx="2184467" cy="307728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1400" dirty="0"/>
              <a:t>Slide courtesy Cole </a:t>
            </a:r>
            <a:r>
              <a:rPr lang="en-US" sz="1400" dirty="0" err="1"/>
              <a:t>Trapnell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80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71D255-8053-0541-971F-DCAB148EC08C}"/>
              </a:ext>
            </a:extLst>
          </p:cNvPr>
          <p:cNvSpPr txBox="1"/>
          <p:nvPr/>
        </p:nvSpPr>
        <p:spPr>
          <a:xfrm>
            <a:off x="1618038" y="3454159"/>
            <a:ext cx="6810862" cy="1323391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pPr algn="ctr"/>
            <a:r>
              <a:rPr lang="en-US" sz="4000" dirty="0" smtClean="0"/>
              <a:t>5. Singular value decomposition</a:t>
            </a:r>
            <a:br>
              <a:rPr lang="en-US" sz="4000" dirty="0" smtClean="0"/>
            </a:br>
            <a:r>
              <a:rPr lang="en-US" sz="4000" dirty="0" smtClean="0"/>
              <a:t>(general m x n matrices)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68682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title"/>
          </p:nvPr>
        </p:nvSpPr>
        <p:spPr>
          <a:xfrm>
            <a:off x="502920" y="214101"/>
            <a:ext cx="9052560" cy="60991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b="1" dirty="0" smtClean="0"/>
              <a:t>Singular Value Decomposition</a:t>
            </a:r>
          </a:p>
        </p:txBody>
      </p:sp>
      <p:grpSp>
        <p:nvGrpSpPr>
          <p:cNvPr id="21507" name="Group 42"/>
          <p:cNvGrpSpPr>
            <a:grpSpLocks/>
          </p:cNvGrpSpPr>
          <p:nvPr/>
        </p:nvGrpSpPr>
        <p:grpSpPr bwMode="auto">
          <a:xfrm>
            <a:off x="3888025" y="2234567"/>
            <a:ext cx="3768407" cy="1349375"/>
            <a:chOff x="2203" y="1632"/>
            <a:chExt cx="2158" cy="750"/>
          </a:xfrm>
        </p:grpSpPr>
        <p:graphicFrame>
          <p:nvGraphicFramePr>
            <p:cNvPr id="21516" name="Object 22"/>
            <p:cNvGraphicFramePr>
              <a:graphicFrameLocks noChangeAspect="1"/>
            </p:cNvGraphicFramePr>
            <p:nvPr/>
          </p:nvGraphicFramePr>
          <p:xfrm>
            <a:off x="2352" y="1632"/>
            <a:ext cx="1065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9" name="Equation" r:id="rId3" imgW="672808" imgH="203112" progId="Equation.3">
                    <p:embed/>
                  </p:oleObj>
                </mc:Choice>
                <mc:Fallback>
                  <p:oleObj name="Equation" r:id="rId3" imgW="672808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632"/>
                          <a:ext cx="1065" cy="3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7" name="Rectangle 23"/>
            <p:cNvSpPr>
              <a:spLocks noChangeArrowheads="1"/>
            </p:cNvSpPr>
            <p:nvPr/>
          </p:nvSpPr>
          <p:spPr bwMode="auto">
            <a:xfrm>
              <a:off x="2203" y="2125"/>
              <a:ext cx="531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09352"/>
              <a:r>
                <a:rPr lang="en-US" altLang="en-US" i="1">
                  <a:solidFill>
                    <a:prstClr val="black"/>
                  </a:solidFill>
                </a:rPr>
                <a:t>m</a:t>
              </a:r>
              <a:r>
                <a:rPr lang="en-US" altLang="en-US" i="1">
                  <a:solidFill>
                    <a:prstClr val="black"/>
                  </a:solidFill>
                  <a:sym typeface="Symbol" panose="05050102010706020507" pitchFamily="18" charset="2"/>
                </a:rPr>
                <a:t>m</a:t>
              </a:r>
              <a:endParaRPr lang="en-US" altLang="en-US" i="1">
                <a:solidFill>
                  <a:prstClr val="black"/>
                </a:solidFill>
              </a:endParaRPr>
            </a:p>
          </p:txBody>
        </p:sp>
        <p:sp>
          <p:nvSpPr>
            <p:cNvPr id="21518" name="Rectangle 24"/>
            <p:cNvSpPr>
              <a:spLocks noChangeArrowheads="1"/>
            </p:cNvSpPr>
            <p:nvPr/>
          </p:nvSpPr>
          <p:spPr bwMode="auto">
            <a:xfrm>
              <a:off x="2854" y="2125"/>
              <a:ext cx="476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09352"/>
              <a:r>
                <a:rPr lang="en-US" altLang="en-US" i="1">
                  <a:solidFill>
                    <a:prstClr val="black"/>
                  </a:solidFill>
                </a:rPr>
                <a:t>m</a:t>
              </a:r>
              <a:r>
                <a:rPr lang="en-US" altLang="en-US" i="1">
                  <a:solidFill>
                    <a:prstClr val="black"/>
                  </a:solidFill>
                  <a:sym typeface="Symbol" panose="05050102010706020507" pitchFamily="18" charset="2"/>
                </a:rPr>
                <a:t>n</a:t>
              </a:r>
              <a:endParaRPr lang="en-US" altLang="en-US" i="1">
                <a:solidFill>
                  <a:prstClr val="black"/>
                </a:solidFill>
              </a:endParaRPr>
            </a:p>
          </p:txBody>
        </p:sp>
        <p:sp>
          <p:nvSpPr>
            <p:cNvPr id="21519" name="Rectangle 25"/>
            <p:cNvSpPr>
              <a:spLocks noChangeArrowheads="1"/>
            </p:cNvSpPr>
            <p:nvPr/>
          </p:nvSpPr>
          <p:spPr bwMode="auto">
            <a:xfrm>
              <a:off x="3571" y="2125"/>
              <a:ext cx="790" cy="2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09352"/>
              <a:r>
                <a:rPr lang="en-US" altLang="en-US" i="1">
                  <a:solidFill>
                    <a:prstClr val="black"/>
                  </a:solidFill>
                </a:rPr>
                <a:t>V </a:t>
              </a:r>
              <a:r>
                <a:rPr lang="en-US" altLang="en-US">
                  <a:solidFill>
                    <a:prstClr val="black"/>
                  </a:solidFill>
                </a:rPr>
                <a:t>is </a:t>
              </a:r>
              <a:r>
                <a:rPr lang="en-US" altLang="en-US" i="1">
                  <a:solidFill>
                    <a:prstClr val="black"/>
                  </a:solidFill>
                </a:rPr>
                <a:t>n</a:t>
              </a:r>
              <a:r>
                <a:rPr lang="en-US" altLang="en-US" i="1">
                  <a:solidFill>
                    <a:prstClr val="black"/>
                  </a:solidFill>
                  <a:sym typeface="Symbol" panose="05050102010706020507" pitchFamily="18" charset="2"/>
                </a:rPr>
                <a:t>n</a:t>
              </a:r>
              <a:endParaRPr lang="en-US" altLang="en-US" i="1">
                <a:solidFill>
                  <a:prstClr val="black"/>
                </a:solidFill>
              </a:endParaRPr>
            </a:p>
          </p:txBody>
        </p:sp>
        <p:sp>
          <p:nvSpPr>
            <p:cNvPr id="21520" name="Line 26"/>
            <p:cNvSpPr>
              <a:spLocks noChangeShapeType="1"/>
            </p:cNvSpPr>
            <p:nvPr/>
          </p:nvSpPr>
          <p:spPr bwMode="auto">
            <a:xfrm flipV="1">
              <a:off x="2544" y="192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09352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21" name="Line 28"/>
            <p:cNvSpPr>
              <a:spLocks noChangeShapeType="1"/>
            </p:cNvSpPr>
            <p:nvPr/>
          </p:nvSpPr>
          <p:spPr bwMode="auto">
            <a:xfrm flipV="1">
              <a:off x="3024" y="192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09352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22" name="Line 29"/>
            <p:cNvSpPr>
              <a:spLocks noChangeShapeType="1"/>
            </p:cNvSpPr>
            <p:nvPr/>
          </p:nvSpPr>
          <p:spPr bwMode="auto">
            <a:xfrm flipH="1" flipV="1">
              <a:off x="3216" y="192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09352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1508" name="Text Box 37"/>
          <p:cNvSpPr txBox="1">
            <a:spLocks noChangeArrowheads="1"/>
          </p:cNvSpPr>
          <p:nvPr/>
        </p:nvSpPr>
        <p:spPr bwMode="auto">
          <a:xfrm>
            <a:off x="275036" y="1245025"/>
            <a:ext cx="9528795" cy="1056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A50021"/>
                    </a:gs>
                    <a:gs pos="100000">
                      <a:schemeClr val="tx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>
            <a:spAutoFit/>
          </a:bodyPr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defTabSz="509352"/>
            <a:r>
              <a:rPr lang="en-US" altLang="en-US" sz="2900">
                <a:solidFill>
                  <a:prstClr val="black"/>
                </a:solidFill>
                <a:latin typeface="Arial" panose="020B0604020202020204" pitchFamily="34" charset="0"/>
              </a:rPr>
              <a:t>For an </a:t>
            </a:r>
            <a:r>
              <a:rPr lang="en-US" altLang="en-US" sz="2900" i="1">
                <a:solidFill>
                  <a:prstClr val="black"/>
                </a:solidFill>
                <a:latin typeface="Arial" panose="020B0604020202020204" pitchFamily="34" charset="0"/>
              </a:rPr>
              <a:t>m</a:t>
            </a:r>
            <a:r>
              <a:rPr lang="en-US" altLang="en-US" sz="2900" i="1">
                <a:solidFill>
                  <a:prstClr val="black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 </a:t>
            </a:r>
            <a:r>
              <a:rPr lang="en-US" altLang="en-US" sz="2900" i="1">
                <a:solidFill>
                  <a:prstClr val="black"/>
                </a:solidFill>
                <a:latin typeface="Arial" panose="020B0604020202020204" pitchFamily="34" charset="0"/>
              </a:rPr>
              <a:t>n</a:t>
            </a:r>
            <a:r>
              <a:rPr lang="en-US" altLang="en-US" sz="2900">
                <a:solidFill>
                  <a:prstClr val="black"/>
                </a:solidFill>
                <a:latin typeface="Arial" panose="020B0604020202020204" pitchFamily="34" charset="0"/>
              </a:rPr>
              <a:t> matrix </a:t>
            </a:r>
            <a:r>
              <a:rPr lang="en-US" altLang="en-US" sz="3300" b="1">
                <a:solidFill>
                  <a:prstClr val="black"/>
                </a:solidFill>
                <a:latin typeface="Times" panose="02020603050405020304" pitchFamily="18" charset="0"/>
              </a:rPr>
              <a:t>A</a:t>
            </a:r>
            <a:r>
              <a:rPr lang="en-US" altLang="en-US" sz="2900" b="1">
                <a:solidFill>
                  <a:prstClr val="black"/>
                </a:solidFill>
                <a:latin typeface="Times" panose="02020603050405020304" pitchFamily="18" charset="0"/>
              </a:rPr>
              <a:t> </a:t>
            </a:r>
            <a:r>
              <a:rPr lang="en-US" altLang="en-US" sz="2900">
                <a:solidFill>
                  <a:prstClr val="black"/>
                </a:solidFill>
                <a:latin typeface="Times" panose="02020603050405020304" pitchFamily="18" charset="0"/>
              </a:rPr>
              <a:t>of rank </a:t>
            </a:r>
            <a:r>
              <a:rPr lang="en-US" altLang="en-US" sz="2900" i="1">
                <a:solidFill>
                  <a:prstClr val="black"/>
                </a:solidFill>
                <a:latin typeface="Times" panose="02020603050405020304" pitchFamily="18" charset="0"/>
              </a:rPr>
              <a:t>r</a:t>
            </a:r>
            <a:r>
              <a:rPr lang="en-US" altLang="en-US" sz="2900">
                <a:solidFill>
                  <a:prstClr val="black"/>
                </a:solidFill>
                <a:latin typeface="Times" panose="02020603050405020304" pitchFamily="18" charset="0"/>
              </a:rPr>
              <a:t> </a:t>
            </a:r>
            <a:r>
              <a:rPr lang="en-US" altLang="en-US" sz="2900">
                <a:solidFill>
                  <a:prstClr val="black"/>
                </a:solidFill>
                <a:latin typeface="Arial" panose="020B0604020202020204" pitchFamily="34" charset="0"/>
              </a:rPr>
              <a:t>there exists a factorization</a:t>
            </a:r>
          </a:p>
          <a:p>
            <a:pPr defTabSz="509352"/>
            <a:r>
              <a:rPr lang="en-US" altLang="en-US" sz="2900">
                <a:solidFill>
                  <a:prstClr val="black"/>
                </a:solidFill>
                <a:latin typeface="Arial" panose="020B0604020202020204" pitchFamily="34" charset="0"/>
              </a:rPr>
              <a:t>(Singular Value Decomposition = </a:t>
            </a:r>
            <a:r>
              <a:rPr lang="en-US" altLang="en-US" sz="2900" b="1">
                <a:solidFill>
                  <a:srgbClr val="FF3300"/>
                </a:solidFill>
                <a:latin typeface="Arial" panose="020B0604020202020204" pitchFamily="34" charset="0"/>
              </a:rPr>
              <a:t>SVD</a:t>
            </a:r>
            <a:r>
              <a:rPr lang="en-US" altLang="en-US" sz="2900">
                <a:solidFill>
                  <a:prstClr val="black"/>
                </a:solidFill>
                <a:latin typeface="Arial" panose="020B0604020202020204" pitchFamily="34" charset="0"/>
              </a:rPr>
              <a:t>) as follows:</a:t>
            </a:r>
          </a:p>
        </p:txBody>
      </p:sp>
      <p:sp>
        <p:nvSpPr>
          <p:cNvPr id="610342" name="Text Box 38"/>
          <p:cNvSpPr txBox="1">
            <a:spLocks noChangeArrowheads="1"/>
          </p:cNvSpPr>
          <p:nvPr/>
        </p:nvSpPr>
        <p:spPr bwMode="auto">
          <a:xfrm>
            <a:off x="358854" y="3839423"/>
            <a:ext cx="9106884" cy="54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A50021"/>
                    </a:gs>
                    <a:gs pos="100000">
                      <a:schemeClr val="tx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>
            <a:spAutoFit/>
          </a:bodyPr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defTabSz="509352">
              <a:spcBef>
                <a:spcPct val="20000"/>
              </a:spcBef>
              <a:buClr>
                <a:srgbClr val="A50021"/>
              </a:buClr>
              <a:buSzPct val="60000"/>
            </a:pPr>
            <a:r>
              <a:rPr lang="en-US" altLang="en-US" sz="2900" dirty="0">
                <a:solidFill>
                  <a:prstClr val="black"/>
                </a:solidFill>
                <a:latin typeface="Arial" panose="020B0604020202020204" pitchFamily="34" charset="0"/>
              </a:rPr>
              <a:t>The columns of </a:t>
            </a:r>
            <a:r>
              <a:rPr lang="en-US" altLang="en-US" sz="2900" b="1" i="1" dirty="0">
                <a:solidFill>
                  <a:prstClr val="black"/>
                </a:solidFill>
                <a:latin typeface="Arial" panose="020B0604020202020204" pitchFamily="34" charset="0"/>
              </a:rPr>
              <a:t>U</a:t>
            </a:r>
            <a:r>
              <a:rPr lang="en-US" altLang="en-US" sz="2900" dirty="0">
                <a:solidFill>
                  <a:prstClr val="black"/>
                </a:solidFill>
                <a:latin typeface="Arial" panose="020B0604020202020204" pitchFamily="34" charset="0"/>
              </a:rPr>
              <a:t> are orthogonal eigenvectors of </a:t>
            </a:r>
            <a:r>
              <a:rPr lang="en-US" altLang="en-US" sz="2900" b="1" i="1" dirty="0">
                <a:solidFill>
                  <a:prstClr val="black"/>
                </a:solidFill>
                <a:latin typeface="Arial" panose="020B0604020202020204" pitchFamily="34" charset="0"/>
              </a:rPr>
              <a:t>AA</a:t>
            </a:r>
            <a:r>
              <a:rPr lang="en-US" altLang="en-US" sz="2900" b="1" i="1" baseline="30000" dirty="0">
                <a:solidFill>
                  <a:prstClr val="black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900" dirty="0">
                <a:solidFill>
                  <a:prstClr val="black"/>
                </a:solidFill>
                <a:latin typeface="Arial" panose="020B0604020202020204" pitchFamily="34" charset="0"/>
              </a:rPr>
              <a:t>.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610343" name="Text Box 39"/>
          <p:cNvSpPr txBox="1">
            <a:spLocks noChangeArrowheads="1"/>
          </p:cNvSpPr>
          <p:nvPr/>
        </p:nvSpPr>
        <p:spPr bwMode="auto">
          <a:xfrm>
            <a:off x="339646" y="4479925"/>
            <a:ext cx="9067643" cy="54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A50021"/>
                    </a:gs>
                    <a:gs pos="100000">
                      <a:schemeClr val="tx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>
            <a:spAutoFit/>
          </a:bodyPr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defTabSz="509352">
              <a:spcBef>
                <a:spcPct val="20000"/>
              </a:spcBef>
              <a:buClr>
                <a:srgbClr val="A50021"/>
              </a:buClr>
              <a:buSzPct val="60000"/>
            </a:pPr>
            <a:r>
              <a:rPr lang="en-US" altLang="en-US" sz="2900" dirty="0">
                <a:solidFill>
                  <a:prstClr val="black"/>
                </a:solidFill>
                <a:latin typeface="Arial" panose="020B0604020202020204" pitchFamily="34" charset="0"/>
              </a:rPr>
              <a:t>The columns of </a:t>
            </a:r>
            <a:r>
              <a:rPr lang="en-US" altLang="en-US" sz="2900" b="1" i="1" dirty="0">
                <a:solidFill>
                  <a:prstClr val="black"/>
                </a:solidFill>
                <a:latin typeface="Arial" panose="020B0604020202020204" pitchFamily="34" charset="0"/>
              </a:rPr>
              <a:t>V</a:t>
            </a:r>
            <a:r>
              <a:rPr lang="en-US" altLang="en-US" sz="2900" dirty="0">
                <a:solidFill>
                  <a:prstClr val="black"/>
                </a:solidFill>
                <a:latin typeface="Arial" panose="020B0604020202020204" pitchFamily="34" charset="0"/>
              </a:rPr>
              <a:t> are orthogonal eigenvectors of </a:t>
            </a:r>
            <a:r>
              <a:rPr lang="en-US" altLang="en-US" sz="2900" b="1" i="1" dirty="0">
                <a:solidFill>
                  <a:prstClr val="black"/>
                </a:solidFill>
                <a:latin typeface="Arial" panose="020B0604020202020204" pitchFamily="34" charset="0"/>
              </a:rPr>
              <a:t>A</a:t>
            </a:r>
            <a:r>
              <a:rPr lang="en-US" altLang="en-US" sz="2900" b="1" i="1" baseline="30000" dirty="0">
                <a:solidFill>
                  <a:prstClr val="black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900" b="1" i="1" dirty="0">
                <a:solidFill>
                  <a:prstClr val="black"/>
                </a:solidFill>
                <a:latin typeface="Arial" panose="020B0604020202020204" pitchFamily="34" charset="0"/>
              </a:rPr>
              <a:t>A</a:t>
            </a:r>
            <a:r>
              <a:rPr lang="en-US" altLang="en-US" sz="2900" dirty="0">
                <a:solidFill>
                  <a:prstClr val="black"/>
                </a:solidFill>
                <a:latin typeface="Arial" panose="020B0604020202020204" pitchFamily="34" charset="0"/>
              </a:rPr>
              <a:t>.</a:t>
            </a:r>
            <a:endParaRPr lang="en-US" altLang="en-US" dirty="0">
              <a:solidFill>
                <a:prstClr val="black"/>
              </a:solidFill>
            </a:endParaRPr>
          </a:p>
        </p:txBody>
      </p:sp>
      <p:grpSp>
        <p:nvGrpSpPr>
          <p:cNvPr id="610347" name="Group 43"/>
          <p:cNvGrpSpPr>
            <a:grpSpLocks/>
          </p:cNvGrpSpPr>
          <p:nvPr/>
        </p:nvGrpSpPr>
        <p:grpSpPr bwMode="auto">
          <a:xfrm>
            <a:off x="376318" y="5084447"/>
            <a:ext cx="9365140" cy="1824355"/>
            <a:chOff x="192" y="3216"/>
            <a:chExt cx="5363" cy="1014"/>
          </a:xfrm>
        </p:grpSpPr>
        <p:graphicFrame>
          <p:nvGraphicFramePr>
            <p:cNvPr id="21512" name="Object 31"/>
            <p:cNvGraphicFramePr>
              <a:graphicFrameLocks noChangeAspect="1"/>
            </p:cNvGraphicFramePr>
            <p:nvPr/>
          </p:nvGraphicFramePr>
          <p:xfrm>
            <a:off x="2143" y="3552"/>
            <a:ext cx="73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0" name="Equation" r:id="rId5" imgW="583693" imgH="266469" progId="Equation.3">
                    <p:embed/>
                  </p:oleObj>
                </mc:Choice>
                <mc:Fallback>
                  <p:oleObj name="Equation" r:id="rId5" imgW="583693" imgH="2664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3" y="3552"/>
                          <a:ext cx="73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3" name="Object 32"/>
            <p:cNvGraphicFramePr>
              <a:graphicFrameLocks noChangeAspect="1"/>
            </p:cNvGraphicFramePr>
            <p:nvPr/>
          </p:nvGraphicFramePr>
          <p:xfrm>
            <a:off x="1584" y="3888"/>
            <a:ext cx="171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1" name="Equation" r:id="rId7" imgW="1079032" imgH="215806" progId="Equation.3">
                    <p:embed/>
                  </p:oleObj>
                </mc:Choice>
                <mc:Fallback>
                  <p:oleObj name="Equation" r:id="rId7" imgW="1079032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3888"/>
                          <a:ext cx="171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4" name="AutoShape 33"/>
            <p:cNvSpPr>
              <a:spLocks noChangeArrowheads="1"/>
            </p:cNvSpPr>
            <p:nvPr/>
          </p:nvSpPr>
          <p:spPr bwMode="auto">
            <a:xfrm>
              <a:off x="3389" y="3907"/>
              <a:ext cx="2166" cy="257"/>
            </a:xfrm>
            <a:prstGeom prst="leftArrowCallout">
              <a:avLst>
                <a:gd name="adj1" fmla="val 25000"/>
                <a:gd name="adj2" fmla="val 25000"/>
                <a:gd name="adj3" fmla="val 131519"/>
                <a:gd name="adj4" fmla="val 66667"/>
              </a:avLst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09352"/>
              <a:r>
                <a:rPr lang="en-US" altLang="en-US" i="1">
                  <a:solidFill>
                    <a:prstClr val="black"/>
                  </a:solidFill>
                </a:rPr>
                <a:t>Singular values</a:t>
              </a:r>
              <a:r>
                <a:rPr lang="en-US" altLang="en-US">
                  <a:solidFill>
                    <a:prstClr val="black"/>
                  </a:solidFill>
                </a:rPr>
                <a:t>.</a:t>
              </a:r>
            </a:p>
          </p:txBody>
        </p:sp>
        <p:sp>
          <p:nvSpPr>
            <p:cNvPr id="21515" name="Text Box 40"/>
            <p:cNvSpPr txBox="1">
              <a:spLocks noChangeArrowheads="1"/>
            </p:cNvSpPr>
            <p:nvPr/>
          </p:nvSpPr>
          <p:spPr bwMode="auto">
            <a:xfrm>
              <a:off x="192" y="3216"/>
              <a:ext cx="5240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r>
                <a:rPr lang="en-US" altLang="en-US" sz="2900" dirty="0" err="1">
                  <a:solidFill>
                    <a:prstClr val="black"/>
                  </a:solidFill>
                  <a:latin typeface="Arial" panose="020B0604020202020204" pitchFamily="34" charset="0"/>
                </a:rPr>
                <a:t>Eigenvalues</a:t>
              </a:r>
              <a:r>
                <a:rPr lang="en-US" altLang="en-US" sz="2900" dirty="0">
                  <a:solidFill>
                    <a:prstClr val="black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900" dirty="0">
                  <a:solidFill>
                    <a:prstClr val="black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</a:t>
              </a:r>
              <a:r>
                <a:rPr lang="en-US" altLang="en-US" sz="2900" baseline="-25000" dirty="0">
                  <a:solidFill>
                    <a:prstClr val="black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1 </a:t>
              </a:r>
              <a:r>
                <a:rPr lang="en-US" altLang="en-US" sz="2900" dirty="0">
                  <a:solidFill>
                    <a:prstClr val="black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… </a:t>
              </a:r>
              <a:r>
                <a:rPr lang="en-US" altLang="en-US" sz="2900" baseline="-25000" dirty="0">
                  <a:solidFill>
                    <a:prstClr val="black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r</a:t>
              </a:r>
              <a:r>
                <a:rPr lang="en-US" altLang="en-US" sz="2900" dirty="0">
                  <a:solidFill>
                    <a:prstClr val="black"/>
                  </a:solidFill>
                  <a:latin typeface="Arial" panose="020B0604020202020204" pitchFamily="34" charset="0"/>
                </a:rPr>
                <a:t> of </a:t>
              </a:r>
              <a:r>
                <a:rPr lang="en-US" altLang="en-US" sz="2900" b="1" i="1" dirty="0">
                  <a:solidFill>
                    <a:prstClr val="black"/>
                  </a:solidFill>
                  <a:latin typeface="Arial" panose="020B0604020202020204" pitchFamily="34" charset="0"/>
                </a:rPr>
                <a:t>AA</a:t>
              </a:r>
              <a:r>
                <a:rPr lang="en-US" altLang="en-US" sz="2900" b="1" i="1" baseline="30000" dirty="0">
                  <a:solidFill>
                    <a:prstClr val="black"/>
                  </a:solidFill>
                  <a:latin typeface="Arial" panose="020B0604020202020204" pitchFamily="34" charset="0"/>
                </a:rPr>
                <a:t>T </a:t>
              </a:r>
              <a:r>
                <a:rPr lang="en-US" altLang="en-US" sz="2900" dirty="0">
                  <a:solidFill>
                    <a:prstClr val="black"/>
                  </a:solidFill>
                  <a:latin typeface="Arial" panose="020B0604020202020204" pitchFamily="34" charset="0"/>
                </a:rPr>
                <a:t>are the </a:t>
              </a:r>
              <a:r>
                <a:rPr lang="en-US" altLang="en-US" sz="2900" dirty="0" err="1">
                  <a:solidFill>
                    <a:prstClr val="black"/>
                  </a:solidFill>
                  <a:latin typeface="Arial" panose="020B0604020202020204" pitchFamily="34" charset="0"/>
                </a:rPr>
                <a:t>eigenvalues</a:t>
              </a:r>
              <a:r>
                <a:rPr lang="en-US" altLang="en-US" sz="2900" dirty="0">
                  <a:solidFill>
                    <a:prstClr val="black"/>
                  </a:solidFill>
                  <a:latin typeface="Arial" panose="020B0604020202020204" pitchFamily="34" charset="0"/>
                </a:rPr>
                <a:t> of </a:t>
              </a:r>
              <a:r>
                <a:rPr lang="en-US" altLang="en-US" sz="2900" b="1" i="1" dirty="0">
                  <a:solidFill>
                    <a:prstClr val="black"/>
                  </a:solidFill>
                  <a:latin typeface="Arial" panose="020B0604020202020204" pitchFamily="34" charset="0"/>
                </a:rPr>
                <a:t>A</a:t>
              </a:r>
              <a:r>
                <a:rPr lang="en-US" altLang="en-US" sz="2900" b="1" i="1" baseline="30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  <a:r>
                <a:rPr lang="en-US" altLang="en-US" sz="2900" b="1" i="1" dirty="0">
                  <a:solidFill>
                    <a:prstClr val="black"/>
                  </a:solidFill>
                  <a:latin typeface="Arial" panose="020B0604020202020204" pitchFamily="34" charset="0"/>
                </a:rPr>
                <a:t>A</a:t>
              </a:r>
              <a:r>
                <a:rPr lang="en-US" altLang="en-US" sz="2900" dirty="0">
                  <a:solidFill>
                    <a:prstClr val="black"/>
                  </a:solidFill>
                  <a:latin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500808" y="1293912"/>
            <a:ext cx="936104" cy="47959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"/>
            <a:ext cx="9052560" cy="978747"/>
          </a:xfrm>
        </p:spPr>
        <p:txBody>
          <a:bodyPr/>
          <a:lstStyle/>
          <a:p>
            <a:r>
              <a:rPr lang="en-US" b="1" dirty="0" smtClean="0"/>
              <a:t>Geometric interpretation of SVD</a:t>
            </a:r>
            <a:endParaRPr lang="en-US" b="1" dirty="0"/>
          </a:p>
        </p:txBody>
      </p:sp>
      <p:pic>
        <p:nvPicPr>
          <p:cNvPr id="269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76" y="1237828"/>
            <a:ext cx="5590210" cy="51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54302" y="6666993"/>
            <a:ext cx="5001939" cy="656875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pPr defTabSz="509352"/>
            <a:r>
              <a:rPr lang="en-US" sz="3600" dirty="0" err="1">
                <a:solidFill>
                  <a:prstClr val="black"/>
                </a:solidFill>
              </a:rPr>
              <a:t>Mx</a:t>
            </a:r>
            <a:r>
              <a:rPr lang="en-US" sz="3600" dirty="0">
                <a:solidFill>
                  <a:prstClr val="black"/>
                </a:solidFill>
              </a:rPr>
              <a:t> = M(x) = U( S( V*(x) )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9369" y="3108961"/>
            <a:ext cx="1800549" cy="656875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pPr defTabSz="509352"/>
            <a:r>
              <a:rPr lang="en-US" sz="3600" dirty="0">
                <a:solidFill>
                  <a:prstClr val="black"/>
                </a:solidFill>
              </a:rPr>
              <a:t>Rotation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71902" y="4922521"/>
            <a:ext cx="1501943" cy="656875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pPr defTabSz="509352"/>
            <a:r>
              <a:rPr lang="en-US" sz="3600" dirty="0">
                <a:solidFill>
                  <a:prstClr val="black"/>
                </a:solidFill>
              </a:rPr>
              <a:t>Scaling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73241" y="3108961"/>
            <a:ext cx="1800549" cy="656875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pPr defTabSz="509352"/>
            <a:r>
              <a:rPr lang="en-US" sz="3600" dirty="0">
                <a:solidFill>
                  <a:prstClr val="black"/>
                </a:solidFill>
              </a:rPr>
              <a:t>Rotation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7806" y="978748"/>
            <a:ext cx="1836008" cy="656875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pPr defTabSz="509352"/>
            <a:r>
              <a:rPr lang="en-US" sz="3600" dirty="0">
                <a:solidFill>
                  <a:prstClr val="black"/>
                </a:solidFill>
              </a:rPr>
              <a:t>Shearing</a:t>
            </a:r>
          </a:p>
        </p:txBody>
      </p:sp>
    </p:spTree>
    <p:extLst>
      <p:ext uri="{BB962C8B-B14F-4D97-AF65-F5344CB8AC3E}">
        <p14:creationId xmlns:p14="http://schemas.microsoft.com/office/powerpoint/2010/main" val="2476298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02920" y="14393"/>
            <a:ext cx="9052560" cy="12954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Singular Value Decomposition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458" y="1433937"/>
            <a:ext cx="9052560" cy="51294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 smtClean="0"/>
              <a:t>Illustration of SVD dimensions and sparseness</a:t>
            </a:r>
          </a:p>
        </p:txBody>
      </p:sp>
      <p:grpSp>
        <p:nvGrpSpPr>
          <p:cNvPr id="611332" name="Group 4"/>
          <p:cNvGrpSpPr>
            <a:grpSpLocks/>
          </p:cNvGrpSpPr>
          <p:nvPr/>
        </p:nvGrpSpPr>
        <p:grpSpPr bwMode="auto">
          <a:xfrm>
            <a:off x="1173480" y="2317327"/>
            <a:ext cx="7879080" cy="2941638"/>
            <a:chOff x="672" y="1632"/>
            <a:chExt cx="3865" cy="1291"/>
          </a:xfrm>
        </p:grpSpPr>
        <p:pic>
          <p:nvPicPr>
            <p:cNvPr id="2253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632"/>
              <a:ext cx="3865" cy="1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8" name="Rectangle 6"/>
            <p:cNvSpPr>
              <a:spLocks noChangeArrowheads="1"/>
            </p:cNvSpPr>
            <p:nvPr/>
          </p:nvSpPr>
          <p:spPr bwMode="auto">
            <a:xfrm>
              <a:off x="3014" y="2256"/>
              <a:ext cx="605" cy="240"/>
            </a:xfrm>
            <a:prstGeom prst="rect">
              <a:avLst/>
            </a:prstGeom>
            <a:solidFill>
              <a:srgbClr val="CC99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2539" name="Rectangle 7"/>
            <p:cNvSpPr>
              <a:spLocks noChangeArrowheads="1"/>
            </p:cNvSpPr>
            <p:nvPr/>
          </p:nvSpPr>
          <p:spPr bwMode="auto">
            <a:xfrm>
              <a:off x="2478" y="1773"/>
              <a:ext cx="392" cy="744"/>
            </a:xfrm>
            <a:prstGeom prst="rect">
              <a:avLst/>
            </a:prstGeom>
            <a:solidFill>
              <a:srgbClr val="CC99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1336" name="Group 8"/>
          <p:cNvGrpSpPr>
            <a:grpSpLocks/>
          </p:cNvGrpSpPr>
          <p:nvPr/>
        </p:nvGrpSpPr>
        <p:grpSpPr bwMode="auto">
          <a:xfrm>
            <a:off x="942975" y="5182751"/>
            <a:ext cx="8172450" cy="2248958"/>
            <a:chOff x="720" y="2826"/>
            <a:chExt cx="4464" cy="1112"/>
          </a:xfrm>
        </p:grpSpPr>
        <p:pic>
          <p:nvPicPr>
            <p:cNvPr id="22534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2826"/>
              <a:ext cx="4464" cy="1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5" name="Rectangle 10"/>
            <p:cNvSpPr>
              <a:spLocks noChangeArrowheads="1"/>
            </p:cNvSpPr>
            <p:nvPr/>
          </p:nvSpPr>
          <p:spPr bwMode="auto">
            <a:xfrm>
              <a:off x="3583" y="3028"/>
              <a:ext cx="316" cy="488"/>
            </a:xfrm>
            <a:prstGeom prst="rect">
              <a:avLst/>
            </a:prstGeom>
            <a:solidFill>
              <a:srgbClr val="CC99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2536" name="Rectangle 11"/>
            <p:cNvSpPr>
              <a:spLocks noChangeArrowheads="1"/>
            </p:cNvSpPr>
            <p:nvPr/>
          </p:nvSpPr>
          <p:spPr bwMode="auto">
            <a:xfrm>
              <a:off x="4039" y="3386"/>
              <a:ext cx="1031" cy="262"/>
            </a:xfrm>
            <a:prstGeom prst="rect">
              <a:avLst/>
            </a:prstGeom>
            <a:solidFill>
              <a:srgbClr val="CC99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52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17818" y="74666"/>
            <a:ext cx="9555480" cy="1027324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Singular Value </a:t>
            </a:r>
            <a:r>
              <a:rPr lang="en-US" altLang="en-US" b="1" dirty="0" smtClean="0"/>
              <a:t>Decomposition-example</a:t>
            </a:r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546577" y="1828856"/>
            <a:ext cx="1042177" cy="47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A50021"/>
                    </a:gs>
                    <a:gs pos="100000">
                      <a:schemeClr val="tx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>
            <a:spAutoFit/>
          </a:bodyPr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marL="382015" indent="-382015" defTabSz="509352"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prstClr val="black"/>
                </a:solidFill>
              </a:rPr>
              <a:t>Let</a:t>
            </a:r>
          </a:p>
        </p:txBody>
      </p:sp>
      <p:graphicFrame>
        <p:nvGraphicFramePr>
          <p:cNvPr id="235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453510"/>
              </p:ext>
            </p:extLst>
          </p:nvPr>
        </p:nvGraphicFramePr>
        <p:xfrm>
          <a:off x="2002950" y="1136513"/>
          <a:ext cx="2140903" cy="202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Equation" r:id="rId3" imgW="774360" imgH="711000" progId="Equation.3">
                  <p:embed/>
                </p:oleObj>
              </mc:Choice>
              <mc:Fallback>
                <p:oleObj name="Equation" r:id="rId3" imgW="7743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2950" y="1136513"/>
                        <a:ext cx="2140903" cy="2025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4586" name="Group 10"/>
          <p:cNvGrpSpPr>
            <a:grpSpLocks/>
          </p:cNvGrpSpPr>
          <p:nvPr/>
        </p:nvGrpSpPr>
        <p:grpSpPr bwMode="auto">
          <a:xfrm>
            <a:off x="635635" y="3648712"/>
            <a:ext cx="8919845" cy="2939838"/>
            <a:chOff x="432" y="2496"/>
            <a:chExt cx="5108" cy="1634"/>
          </a:xfrm>
        </p:grpSpPr>
        <p:sp>
          <p:nvSpPr>
            <p:cNvPr id="23559" name="Text Box 7"/>
            <p:cNvSpPr txBox="1">
              <a:spLocks noChangeArrowheads="1"/>
            </p:cNvSpPr>
            <p:nvPr/>
          </p:nvSpPr>
          <p:spPr bwMode="auto">
            <a:xfrm>
              <a:off x="758" y="2496"/>
              <a:ext cx="2384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r>
                <a:rPr lang="en-US" altLang="en-US" dirty="0">
                  <a:solidFill>
                    <a:prstClr val="black"/>
                  </a:solidFill>
                </a:rPr>
                <a:t>Thus </a:t>
              </a:r>
              <a:r>
                <a:rPr lang="en-US" altLang="en-US" i="1" dirty="0">
                  <a:solidFill>
                    <a:prstClr val="black"/>
                  </a:solidFill>
                </a:rPr>
                <a:t>m=</a:t>
              </a:r>
              <a:r>
                <a:rPr lang="en-US" altLang="en-US" dirty="0">
                  <a:solidFill>
                    <a:prstClr val="black"/>
                  </a:solidFill>
                </a:rPr>
                <a:t>3, </a:t>
              </a:r>
              <a:r>
                <a:rPr lang="en-US" altLang="en-US" i="1" dirty="0">
                  <a:solidFill>
                    <a:prstClr val="black"/>
                  </a:solidFill>
                </a:rPr>
                <a:t>n=</a:t>
              </a:r>
              <a:r>
                <a:rPr lang="en-US" altLang="en-US" dirty="0">
                  <a:solidFill>
                    <a:prstClr val="black"/>
                  </a:solidFill>
                </a:rPr>
                <a:t>2. Its SVD is</a:t>
              </a:r>
            </a:p>
          </p:txBody>
        </p:sp>
        <p:graphicFrame>
          <p:nvGraphicFramePr>
            <p:cNvPr id="23560" name="Object 8"/>
            <p:cNvGraphicFramePr>
              <a:graphicFrameLocks noChangeAspect="1"/>
            </p:cNvGraphicFramePr>
            <p:nvPr/>
          </p:nvGraphicFramePr>
          <p:xfrm>
            <a:off x="432" y="2928"/>
            <a:ext cx="5108" cy="1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5" name="Equation" r:id="rId5" imgW="3238500" imgH="762000" progId="Equation.3">
                    <p:embed/>
                  </p:oleObj>
                </mc:Choice>
                <mc:Fallback>
                  <p:oleObj name="Equation" r:id="rId5" imgW="3238500" imgH="762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28"/>
                          <a:ext cx="5108" cy="12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4587" name="Text Box 11"/>
          <p:cNvSpPr txBox="1">
            <a:spLocks noChangeArrowheads="1"/>
          </p:cNvSpPr>
          <p:nvPr/>
        </p:nvSpPr>
        <p:spPr bwMode="auto">
          <a:xfrm>
            <a:off x="103029" y="6822440"/>
            <a:ext cx="9063924" cy="47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A50021"/>
                    </a:gs>
                    <a:gs pos="100000">
                      <a:schemeClr val="tx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>
            <a:spAutoFit/>
          </a:bodyPr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defTabSz="509352"/>
            <a:r>
              <a:rPr lang="en-US" altLang="en-US" dirty="0">
                <a:solidFill>
                  <a:prstClr val="black"/>
                </a:solidFill>
              </a:rPr>
              <a:t>Typically, the singular values arranged in decreasing order.</a:t>
            </a:r>
          </a:p>
        </p:txBody>
      </p:sp>
    </p:spTree>
    <p:extLst>
      <p:ext uri="{BB962C8B-B14F-4D97-AF65-F5344CB8AC3E}">
        <p14:creationId xmlns:p14="http://schemas.microsoft.com/office/powerpoint/2010/main" val="10359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2920" y="1030925"/>
            <a:ext cx="9052560" cy="632047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SVD can be used to compute optimal </a:t>
            </a:r>
            <a:r>
              <a:rPr lang="en-US" altLang="en-US" b="1" dirty="0" smtClean="0">
                <a:solidFill>
                  <a:srgbClr val="0033CC"/>
                </a:solidFill>
              </a:rPr>
              <a:t>low-rank approximations</a:t>
            </a:r>
            <a:r>
              <a:rPr lang="en-US" altLang="en-US" dirty="0" smtClean="0"/>
              <a:t>.</a:t>
            </a:r>
          </a:p>
          <a:p>
            <a:pPr eaLnBrk="1" hangingPunct="1"/>
            <a:r>
              <a:rPr lang="en-US" altLang="en-US" dirty="0" smtClean="0"/>
              <a:t>Approximation problem: Find </a:t>
            </a:r>
            <a:r>
              <a:rPr lang="en-US" altLang="en-US" b="1" i="1" dirty="0" err="1" smtClean="0"/>
              <a:t>A</a:t>
            </a:r>
            <a:r>
              <a:rPr lang="en-US" altLang="en-US" b="1" i="1" baseline="-25000" dirty="0" err="1" smtClean="0"/>
              <a:t>k</a:t>
            </a:r>
            <a:r>
              <a:rPr lang="en-US" altLang="en-US" b="1" i="1" dirty="0" smtClean="0"/>
              <a:t> </a:t>
            </a:r>
            <a:r>
              <a:rPr lang="en-US" altLang="en-US" dirty="0" smtClean="0"/>
              <a:t>of rank </a:t>
            </a:r>
            <a:r>
              <a:rPr lang="en-US" altLang="en-US" b="1" i="1" dirty="0" smtClean="0"/>
              <a:t>k</a:t>
            </a:r>
            <a:r>
              <a:rPr lang="en-US" altLang="en-US" dirty="0" smtClean="0"/>
              <a:t> such that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 dirty="0" err="1" smtClean="0"/>
              <a:t>A</a:t>
            </a:r>
            <a:r>
              <a:rPr lang="en-US" altLang="en-US" i="1" baseline="-25000" dirty="0" err="1" smtClean="0"/>
              <a:t>k</a:t>
            </a:r>
            <a:r>
              <a:rPr lang="en-US" altLang="en-US" dirty="0" smtClean="0"/>
              <a:t> and </a:t>
            </a:r>
            <a:r>
              <a:rPr lang="en-US" altLang="en-US" i="1" dirty="0" smtClean="0"/>
              <a:t>X</a:t>
            </a:r>
            <a:r>
              <a:rPr lang="en-US" altLang="en-US" dirty="0" smtClean="0"/>
              <a:t> are both </a:t>
            </a:r>
            <a:r>
              <a:rPr lang="en-US" altLang="en-US" sz="2700" i="1" dirty="0" err="1">
                <a:latin typeface="Lucida Sans" panose="020B0602030504020204" pitchFamily="34" charset="0"/>
              </a:rPr>
              <a:t>m</a:t>
            </a:r>
            <a:r>
              <a:rPr lang="en-US" altLang="en-US" sz="2700" i="1" dirty="0" err="1">
                <a:latin typeface="Lucida Sans" panose="020B0602030504020204" pitchFamily="34" charset="0"/>
                <a:sym typeface="Symbol" panose="05050102010706020507" pitchFamily="18" charset="2"/>
              </a:rPr>
              <a:t>n</a:t>
            </a:r>
            <a:r>
              <a:rPr lang="en-US" altLang="en-US" sz="2700" i="1" dirty="0">
                <a:latin typeface="Lucida Sans" panose="020B0602030504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700" dirty="0">
                <a:latin typeface="Lucida Sans" panose="020B0602030504020204" pitchFamily="34" charset="0"/>
                <a:sym typeface="Symbol" panose="05050102010706020507" pitchFamily="18" charset="2"/>
              </a:rPr>
              <a:t>matrices.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700" dirty="0">
                <a:latin typeface="Lucida Sans" panose="020B0602030504020204" pitchFamily="34" charset="0"/>
                <a:sym typeface="Symbol" panose="05050102010706020507" pitchFamily="18" charset="2"/>
              </a:rPr>
              <a:t>Typically, want </a:t>
            </a:r>
            <a:r>
              <a:rPr lang="en-US" altLang="en-US" sz="2700" i="1" dirty="0">
                <a:latin typeface="Lucida Sans" panose="020B0602030504020204" pitchFamily="34" charset="0"/>
                <a:sym typeface="Symbol" panose="05050102010706020507" pitchFamily="18" charset="2"/>
              </a:rPr>
              <a:t>k &lt;&lt; r.</a:t>
            </a:r>
            <a:endParaRPr lang="en-US" altLang="en-US" i="1" dirty="0" smtClean="0"/>
          </a:p>
          <a:p>
            <a:pPr eaLnBrk="1" hangingPunct="1"/>
            <a:endParaRPr lang="en-US" altLang="en-US" i="1" dirty="0" smtClean="0"/>
          </a:p>
          <a:p>
            <a:pPr eaLnBrk="1" hangingPunct="1">
              <a:lnSpc>
                <a:spcPct val="10000"/>
              </a:lnSpc>
            </a:pPr>
            <a:endParaRPr lang="en-US" altLang="en-US" dirty="0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xfrm>
            <a:off x="502920" y="127741"/>
            <a:ext cx="9052560" cy="703474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b="1" dirty="0" smtClean="0"/>
              <a:t>Low-rank Approximation</a:t>
            </a:r>
          </a:p>
        </p:txBody>
      </p:sp>
      <p:grpSp>
        <p:nvGrpSpPr>
          <p:cNvPr id="612374" name="Group 22"/>
          <p:cNvGrpSpPr>
            <a:grpSpLocks/>
          </p:cNvGrpSpPr>
          <p:nvPr/>
        </p:nvGrpSpPr>
        <p:grpSpPr bwMode="auto">
          <a:xfrm>
            <a:off x="1627505" y="3866411"/>
            <a:ext cx="7807487" cy="2121218"/>
            <a:chOff x="932" y="1584"/>
            <a:chExt cx="4471" cy="1179"/>
          </a:xfrm>
        </p:grpSpPr>
        <p:grpSp>
          <p:nvGrpSpPr>
            <p:cNvPr id="24581" name="Group 11"/>
            <p:cNvGrpSpPr>
              <a:grpSpLocks/>
            </p:cNvGrpSpPr>
            <p:nvPr/>
          </p:nvGrpSpPr>
          <p:grpSpPr bwMode="auto">
            <a:xfrm>
              <a:off x="3206" y="1584"/>
              <a:ext cx="2197" cy="1179"/>
              <a:chOff x="3456" y="1152"/>
              <a:chExt cx="2197" cy="1179"/>
            </a:xfrm>
          </p:grpSpPr>
          <p:sp>
            <p:nvSpPr>
              <p:cNvPr id="24583" name="Rectangle 12"/>
              <p:cNvSpPr>
                <a:spLocks noChangeArrowheads="1"/>
              </p:cNvSpPr>
              <p:nvPr/>
            </p:nvSpPr>
            <p:spPr bwMode="auto">
              <a:xfrm>
                <a:off x="3899" y="1152"/>
                <a:ext cx="1754" cy="4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cs typeface="Arial" panose="020B0604020202020204" pitchFamily="34" charset="0"/>
                  </a:defRPr>
                </a:lvl9pPr>
              </a:lstStyle>
              <a:p>
                <a:pPr defTabSz="509352"/>
                <a:r>
                  <a:rPr kumimoji="1" lang="en-US" altLang="en-US" i="1" dirty="0" err="1">
                    <a:solidFill>
                      <a:prstClr val="black"/>
                    </a:solidFill>
                    <a:latin typeface="Trebuchet MS" panose="020B0603020202020204" pitchFamily="34" charset="0"/>
                  </a:rPr>
                  <a:t>Frobenius</a:t>
                </a:r>
                <a:r>
                  <a:rPr kumimoji="1" lang="en-US" altLang="en-US" i="1" dirty="0">
                    <a:solidFill>
                      <a:prstClr val="black"/>
                    </a:solidFill>
                    <a:latin typeface="Trebuchet MS" panose="020B0603020202020204" pitchFamily="34" charset="0"/>
                  </a:rPr>
                  <a:t> </a:t>
                </a:r>
                <a:r>
                  <a:rPr kumimoji="1" lang="en-US" altLang="en-US" i="1" dirty="0" smtClean="0">
                    <a:solidFill>
                      <a:prstClr val="black"/>
                    </a:solidFill>
                    <a:latin typeface="Trebuchet MS" panose="020B0603020202020204" pitchFamily="34" charset="0"/>
                  </a:rPr>
                  <a:t>norm</a:t>
                </a:r>
              </a:p>
              <a:p>
                <a:pPr defTabSz="509352"/>
                <a:r>
                  <a:rPr kumimoji="1" lang="en-US" altLang="en-US" i="1" dirty="0" smtClean="0">
                    <a:solidFill>
                      <a:prstClr val="black"/>
                    </a:solidFill>
                    <a:latin typeface="Trebuchet MS" panose="020B0603020202020204" pitchFamily="34" charset="0"/>
                  </a:rPr>
                  <a:t>(aka Euclidian norm)</a:t>
                </a:r>
                <a:endParaRPr kumimoji="1" lang="en-US" altLang="en-US" i="1" dirty="0">
                  <a:solidFill>
                    <a:prstClr val="black"/>
                  </a:solidFill>
                  <a:latin typeface="Trebuchet MS" panose="020B0603020202020204" pitchFamily="34" charset="0"/>
                </a:endParaRPr>
              </a:p>
            </p:txBody>
          </p:sp>
          <p:cxnSp>
            <p:nvCxnSpPr>
              <p:cNvPr id="24584" name="AutoShape 13"/>
              <p:cNvCxnSpPr>
                <a:cxnSpLocks noChangeShapeType="1"/>
                <a:stCxn id="24583" idx="1"/>
              </p:cNvCxnSpPr>
              <p:nvPr/>
            </p:nvCxnSpPr>
            <p:spPr bwMode="auto">
              <a:xfrm flipH="1">
                <a:off x="3456" y="1383"/>
                <a:ext cx="443" cy="3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24585" name="Picture 14" descr="fimg338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5" y="1721"/>
                <a:ext cx="1601" cy="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2458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3916708"/>
                </p:ext>
              </p:extLst>
            </p:nvPr>
          </p:nvGraphicFramePr>
          <p:xfrm>
            <a:off x="932" y="1584"/>
            <a:ext cx="2274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9" name="Equation" r:id="rId4" imgW="1434477" imgH="355446" progId="Equation.3">
                    <p:embed/>
                  </p:oleObj>
                </mc:Choice>
                <mc:Fallback>
                  <p:oleObj name="Equation" r:id="rId4" imgW="1434477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2" y="1584"/>
                          <a:ext cx="2274" cy="5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3584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97682" y="934667"/>
            <a:ext cx="9052560" cy="632047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Solution via SVD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xfrm>
            <a:off x="497682" y="237491"/>
            <a:ext cx="9052560" cy="554144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b="1" dirty="0" smtClean="0"/>
              <a:t>Low-rank Approximation</a:t>
            </a:r>
          </a:p>
        </p:txBody>
      </p:sp>
      <p:sp>
        <p:nvSpPr>
          <p:cNvPr id="25604" name="AutoShape 17"/>
          <p:cNvSpPr>
            <a:spLocks/>
          </p:cNvSpPr>
          <p:nvPr/>
        </p:nvSpPr>
        <p:spPr bwMode="auto">
          <a:xfrm rot="5400000">
            <a:off x="6064093" y="1791467"/>
            <a:ext cx="102553" cy="1005840"/>
          </a:xfrm>
          <a:prstGeom prst="rightBrace">
            <a:avLst>
              <a:gd name="adj1" fmla="val 8421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 anchor="ctr"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defTabSz="509352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605" name="Rectangle 18"/>
          <p:cNvSpPr>
            <a:spLocks noChangeArrowheads="1"/>
          </p:cNvSpPr>
          <p:nvPr/>
        </p:nvSpPr>
        <p:spPr bwMode="auto">
          <a:xfrm>
            <a:off x="4767264" y="2332619"/>
            <a:ext cx="2829846" cy="71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870" tIns="50935" rIns="101870" bIns="50935">
            <a:spAutoFit/>
          </a:bodyPr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cs typeface="Arial" panose="020B0604020202020204" pitchFamily="34" charset="0"/>
              </a:defRPr>
            </a:lvl9pPr>
          </a:lstStyle>
          <a:p>
            <a:pPr defTabSz="509352"/>
            <a:r>
              <a:rPr kumimoji="1" lang="en-US" altLang="en-US" sz="2000" i="1">
                <a:solidFill>
                  <a:prstClr val="black"/>
                </a:solidFill>
                <a:latin typeface="Trebuchet MS" panose="020B0603020202020204" pitchFamily="34" charset="0"/>
              </a:rPr>
              <a:t>set smallest r-k</a:t>
            </a:r>
          </a:p>
          <a:p>
            <a:pPr defTabSz="509352"/>
            <a:r>
              <a:rPr kumimoji="1" lang="en-US" altLang="en-US" sz="2000" i="1">
                <a:solidFill>
                  <a:prstClr val="black"/>
                </a:solidFill>
                <a:latin typeface="Trebuchet MS" panose="020B0603020202020204" pitchFamily="34" charset="0"/>
              </a:rPr>
              <a:t>singular values to zero</a:t>
            </a:r>
          </a:p>
        </p:txBody>
      </p:sp>
      <p:graphicFrame>
        <p:nvGraphicFramePr>
          <p:cNvPr id="2560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830484"/>
              </p:ext>
            </p:extLst>
          </p:nvPr>
        </p:nvGraphicFramePr>
        <p:xfrm>
          <a:off x="1838802" y="1641740"/>
          <a:ext cx="5359242" cy="685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3" imgW="1943100" imgH="241300" progId="Equation.3">
                  <p:embed/>
                </p:oleObj>
              </mc:Choice>
              <mc:Fallback>
                <p:oleObj name="Equation" r:id="rId3" imgW="1943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802" y="1641740"/>
                        <a:ext cx="5359242" cy="6854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623" name="Group 23"/>
          <p:cNvGrpSpPr>
            <a:grpSpLocks/>
          </p:cNvGrpSpPr>
          <p:nvPr/>
        </p:nvGrpSpPr>
        <p:grpSpPr bwMode="auto">
          <a:xfrm>
            <a:off x="1000602" y="3368940"/>
            <a:ext cx="7795260" cy="2000673"/>
            <a:chOff x="720" y="2826"/>
            <a:chExt cx="4464" cy="1112"/>
          </a:xfrm>
        </p:grpSpPr>
        <p:pic>
          <p:nvPicPr>
            <p:cNvPr id="25617" name="Picture 2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2826"/>
              <a:ext cx="4464" cy="1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8" name="Rectangle 25"/>
            <p:cNvSpPr>
              <a:spLocks noChangeArrowheads="1"/>
            </p:cNvSpPr>
            <p:nvPr/>
          </p:nvSpPr>
          <p:spPr bwMode="auto">
            <a:xfrm>
              <a:off x="3583" y="3028"/>
              <a:ext cx="316" cy="488"/>
            </a:xfrm>
            <a:prstGeom prst="rect">
              <a:avLst/>
            </a:prstGeom>
            <a:solidFill>
              <a:srgbClr val="CC99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5619" name="Rectangle 26"/>
            <p:cNvSpPr>
              <a:spLocks noChangeArrowheads="1"/>
            </p:cNvSpPr>
            <p:nvPr/>
          </p:nvSpPr>
          <p:spPr bwMode="auto">
            <a:xfrm>
              <a:off x="4039" y="3386"/>
              <a:ext cx="1031" cy="262"/>
            </a:xfrm>
            <a:prstGeom prst="rect">
              <a:avLst/>
            </a:prstGeom>
            <a:solidFill>
              <a:srgbClr val="CC9900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65633" name="Group 33"/>
          <p:cNvGrpSpPr>
            <a:grpSpLocks/>
          </p:cNvGrpSpPr>
          <p:nvPr/>
        </p:nvGrpSpPr>
        <p:grpSpPr bwMode="auto">
          <a:xfrm>
            <a:off x="2093756" y="5361524"/>
            <a:ext cx="7262656" cy="1003937"/>
            <a:chOff x="1538" y="3696"/>
            <a:chExt cx="4159" cy="558"/>
          </a:xfrm>
        </p:grpSpPr>
        <p:sp>
          <p:nvSpPr>
            <p:cNvPr id="25614" name="Rectangle 6"/>
            <p:cNvSpPr>
              <a:spLocks noChangeArrowheads="1"/>
            </p:cNvSpPr>
            <p:nvPr/>
          </p:nvSpPr>
          <p:spPr bwMode="auto">
            <a:xfrm>
              <a:off x="3800" y="3792"/>
              <a:ext cx="1897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r>
                <a:rPr kumimoji="1" lang="en-US" altLang="en-US" i="1" dirty="0">
                  <a:solidFill>
                    <a:prstClr val="black"/>
                  </a:solidFill>
                  <a:latin typeface="Trebuchet MS" panose="020B0603020202020204" pitchFamily="34" charset="0"/>
                </a:rPr>
                <a:t>column notation: </a:t>
              </a:r>
              <a:r>
                <a:rPr kumimoji="1" lang="en-US" altLang="en-US" i="1" dirty="0">
                  <a:solidFill>
                    <a:srgbClr val="FF3300"/>
                  </a:solidFill>
                  <a:latin typeface="Trebuchet MS" panose="020B0603020202020204" pitchFamily="34" charset="0"/>
                </a:rPr>
                <a:t>sum </a:t>
              </a:r>
            </a:p>
            <a:p>
              <a:pPr defTabSz="509352"/>
              <a:r>
                <a:rPr kumimoji="1" lang="en-US" altLang="en-US" i="1" dirty="0">
                  <a:solidFill>
                    <a:srgbClr val="FF3300"/>
                  </a:solidFill>
                  <a:latin typeface="Trebuchet MS" panose="020B0603020202020204" pitchFamily="34" charset="0"/>
                </a:rPr>
                <a:t>of rank 1 matrices</a:t>
              </a:r>
            </a:p>
          </p:txBody>
        </p:sp>
        <p:cxnSp>
          <p:nvCxnSpPr>
            <p:cNvPr id="25615" name="AutoShape 7"/>
            <p:cNvCxnSpPr>
              <a:cxnSpLocks noChangeShapeType="1"/>
              <a:stCxn id="25614" idx="1"/>
            </p:cNvCxnSpPr>
            <p:nvPr/>
          </p:nvCxnSpPr>
          <p:spPr bwMode="auto">
            <a:xfrm flipH="1" flipV="1">
              <a:off x="3143" y="3994"/>
              <a:ext cx="657" cy="2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25616" name="Object 32"/>
            <p:cNvGraphicFramePr>
              <a:graphicFrameLocks noChangeAspect="1"/>
            </p:cNvGraphicFramePr>
            <p:nvPr/>
          </p:nvGraphicFramePr>
          <p:xfrm>
            <a:off x="1538" y="3696"/>
            <a:ext cx="1630" cy="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2" name="Equation" r:id="rId6" imgW="1028254" imgH="291973" progId="Equation.3">
                    <p:embed/>
                  </p:oleObj>
                </mc:Choice>
                <mc:Fallback>
                  <p:oleObj name="Equation" r:id="rId6" imgW="1028254" imgH="2919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8" y="3696"/>
                          <a:ext cx="1630" cy="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65635" name="Group 35"/>
          <p:cNvGrpSpPr>
            <a:grpSpLocks/>
          </p:cNvGrpSpPr>
          <p:nvPr/>
        </p:nvGrpSpPr>
        <p:grpSpPr bwMode="auto">
          <a:xfrm>
            <a:off x="2275364" y="3734172"/>
            <a:ext cx="6284753" cy="1455527"/>
            <a:chOff x="1441" y="2640"/>
            <a:chExt cx="3599" cy="809"/>
          </a:xfrm>
        </p:grpSpPr>
        <p:sp>
          <p:nvSpPr>
            <p:cNvPr id="25610" name="Text Box 27"/>
            <p:cNvSpPr txBox="1">
              <a:spLocks noChangeArrowheads="1"/>
            </p:cNvSpPr>
            <p:nvPr/>
          </p:nvSpPr>
          <p:spPr bwMode="auto">
            <a:xfrm>
              <a:off x="1441" y="3244"/>
              <a:ext cx="183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A5002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r>
                <a:rPr lang="en-US" altLang="en-US" sz="1800">
                  <a:solidFill>
                    <a:srgbClr val="0000FF"/>
                  </a:solidFill>
                </a:rPr>
                <a:t>k</a:t>
              </a:r>
            </a:p>
          </p:txBody>
        </p:sp>
        <p:sp>
          <p:nvSpPr>
            <p:cNvPr id="25611" name="Rectangle 29"/>
            <p:cNvSpPr>
              <a:spLocks noChangeArrowheads="1"/>
            </p:cNvSpPr>
            <p:nvPr/>
          </p:nvSpPr>
          <p:spPr bwMode="auto">
            <a:xfrm>
              <a:off x="3456" y="2640"/>
              <a:ext cx="96" cy="480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5612" name="Rectangle 30"/>
            <p:cNvSpPr>
              <a:spLocks noChangeArrowheads="1"/>
            </p:cNvSpPr>
            <p:nvPr/>
          </p:nvSpPr>
          <p:spPr bwMode="auto">
            <a:xfrm>
              <a:off x="4032" y="2832"/>
              <a:ext cx="1008" cy="96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5613" name="Rectangle 34"/>
            <p:cNvSpPr>
              <a:spLocks noChangeArrowheads="1"/>
            </p:cNvSpPr>
            <p:nvPr/>
          </p:nvSpPr>
          <p:spPr bwMode="auto">
            <a:xfrm>
              <a:off x="2736" y="2640"/>
              <a:ext cx="96" cy="480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cs typeface="Arial" panose="020B0604020202020204" pitchFamily="34" charset="0"/>
                </a:defRPr>
              </a:lvl9pPr>
            </a:lstStyle>
            <a:p>
              <a:pPr defTabSz="509352"/>
              <a:endParaRPr lang="en-US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023750"/>
              </p:ext>
            </p:extLst>
          </p:nvPr>
        </p:nvGraphicFramePr>
        <p:xfrm>
          <a:off x="2520714" y="6809845"/>
          <a:ext cx="6183472" cy="101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8" imgW="2234230" imgH="355446" progId="Equation.3">
                  <p:embed/>
                </p:oleObj>
              </mc:Choice>
              <mc:Fallback>
                <p:oleObj name="Equation" r:id="rId8" imgW="2234230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714" y="6809845"/>
                        <a:ext cx="6183472" cy="1014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7683" y="6926467"/>
            <a:ext cx="1786571" cy="656875"/>
          </a:xfrm>
          <a:prstGeom prst="rect">
            <a:avLst/>
          </a:prstGeom>
          <a:noFill/>
        </p:spPr>
        <p:txBody>
          <a:bodyPr wrap="none" lIns="101870" tIns="50935" rIns="101870" bIns="50935" rtlCol="0">
            <a:spAutoFit/>
          </a:bodyPr>
          <a:lstStyle/>
          <a:p>
            <a:pPr marL="509352" indent="-509352" defTabSz="509352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black"/>
                </a:solidFill>
              </a:rPr>
              <a:t>Error:</a:t>
            </a:r>
          </a:p>
        </p:txBody>
      </p:sp>
    </p:spTree>
    <p:extLst>
      <p:ext uri="{BB962C8B-B14F-4D97-AF65-F5344CB8AC3E}">
        <p14:creationId xmlns:p14="http://schemas.microsoft.com/office/powerpoint/2010/main" val="1297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9"/>
            <a:ext cx="10058400" cy="74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6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8B3DE52-F31B-B548-AE1C-1EC0AA9D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2" y="1581945"/>
            <a:ext cx="8823183" cy="56886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PCA of MNIST digits</a:t>
            </a:r>
          </a:p>
        </p:txBody>
      </p:sp>
    </p:spTree>
    <p:extLst>
      <p:ext uri="{BB962C8B-B14F-4D97-AF65-F5344CB8AC3E}">
        <p14:creationId xmlns:p14="http://schemas.microsoft.com/office/powerpoint/2010/main" val="4866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664" y="4678288"/>
            <a:ext cx="9649072" cy="1008112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D9A68-B089-AD4E-9F1E-7A40EC6D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00"/>
            <a:ext cx="10058400" cy="648065"/>
          </a:xfrm>
        </p:spPr>
        <p:txBody>
          <a:bodyPr>
            <a:noAutofit/>
          </a:bodyPr>
          <a:lstStyle/>
          <a:p>
            <a:pPr>
              <a:lnSpc>
                <a:spcPts val="5571"/>
              </a:lnSpc>
            </a:pPr>
            <a:r>
              <a:rPr lang="en-CA" sz="3600" b="1" dirty="0" smtClean="0">
                <a:solidFill>
                  <a:srgbClr val="000000"/>
                </a:solidFill>
                <a:cs typeface="Calibri"/>
              </a:rPr>
              <a:t>Today: Gene Expression, PCA, t-SNE, </a:t>
            </a:r>
            <a:r>
              <a:rPr lang="en-CA" sz="3600" b="1" dirty="0" err="1" smtClean="0">
                <a:solidFill>
                  <a:srgbClr val="000000"/>
                </a:solidFill>
                <a:cs typeface="Calibri"/>
              </a:rPr>
              <a:t>autoencoders</a:t>
            </a:r>
            <a:endParaRPr lang="en-CA" sz="3600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C380C8-6B12-AB41-94A9-B9BDB3C0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2" y="717848"/>
            <a:ext cx="9690097" cy="7836096"/>
          </a:xfrm>
        </p:spPr>
        <p:txBody>
          <a:bodyPr/>
          <a:lstStyle/>
          <a:p>
            <a:r>
              <a:rPr lang="en-US" dirty="0" smtClean="0"/>
              <a:t>Gene expression analysis: The Biology of RNA-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Supervised (Classification) vs. unsupervised (Clustering)</a:t>
            </a:r>
            <a:endParaRPr lang="en-US" dirty="0" smtClean="0"/>
          </a:p>
          <a:p>
            <a:r>
              <a:rPr lang="en-US" dirty="0" smtClean="0"/>
              <a:t>Supervised: Differential expression analysis</a:t>
            </a:r>
          </a:p>
          <a:p>
            <a:r>
              <a:rPr lang="en-US" dirty="0" smtClean="0"/>
              <a:t>Unsupervised: Embedding into lower </a:t>
            </a:r>
            <a:r>
              <a:rPr lang="en-US" dirty="0"/>
              <a:t>dimensional space</a:t>
            </a:r>
          </a:p>
          <a:p>
            <a:r>
              <a:rPr lang="en-US" dirty="0" smtClean="0"/>
              <a:t>Linear reduction </a:t>
            </a:r>
            <a:r>
              <a:rPr lang="en-US" dirty="0"/>
              <a:t>of dimensionality </a:t>
            </a:r>
          </a:p>
          <a:p>
            <a:pPr lvl="1"/>
            <a:r>
              <a:rPr lang="en-US" dirty="0"/>
              <a:t>Principle Component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Singular Value Decomposition</a:t>
            </a:r>
            <a:endParaRPr lang="en-US" dirty="0"/>
          </a:p>
          <a:p>
            <a:r>
              <a:rPr lang="en-US" dirty="0" smtClean="0"/>
              <a:t>Non-linear dimensionality reduction: </a:t>
            </a:r>
            <a:r>
              <a:rPr lang="en-US" dirty="0" err="1" smtClean="0"/>
              <a:t>embeddings</a:t>
            </a:r>
            <a:endParaRPr lang="en-US" dirty="0"/>
          </a:p>
          <a:p>
            <a:pPr lvl="1"/>
            <a:r>
              <a:rPr lang="en-US" dirty="0"/>
              <a:t>t-distributed Stochastic Network Embedding (t-SNE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Building intuition: Playing with t-SNE </a:t>
            </a:r>
            <a:r>
              <a:rPr lang="en-US" dirty="0" smtClean="0"/>
              <a:t>parameters</a:t>
            </a:r>
            <a:endParaRPr lang="en-US" dirty="0"/>
          </a:p>
          <a:p>
            <a:r>
              <a:rPr lang="en-US" dirty="0" smtClean="0"/>
              <a:t>Deep Learning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err="1" smtClean="0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60"/>
          <p:cNvSpPr>
            <a:spLocks noChangeArrowheads="1"/>
          </p:cNvSpPr>
          <p:nvPr/>
        </p:nvSpPr>
        <p:spPr bwMode="auto">
          <a:xfrm>
            <a:off x="209551" y="924773"/>
            <a:ext cx="205724" cy="5029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835" tIns="50917" rIns="101835" bIns="50917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pic>
        <p:nvPicPr>
          <p:cNvPr id="13315" name="Picture 2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1" t="23900" r="2510" b="6133"/>
          <a:stretch>
            <a:fillRect/>
          </a:stretch>
        </p:blipFill>
        <p:spPr bwMode="auto">
          <a:xfrm>
            <a:off x="6110134" y="1079500"/>
            <a:ext cx="3747453" cy="271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RNA-Seq: De novo tx reconstruction / quantification</a:t>
            </a:r>
          </a:p>
        </p:txBody>
      </p:sp>
      <p:sp>
        <p:nvSpPr>
          <p:cNvPr id="35844" name="Content Placeholder 2"/>
          <p:cNvSpPr>
            <a:spLocks noGrp="1"/>
          </p:cNvSpPr>
          <p:nvPr>
            <p:ph idx="1"/>
          </p:nvPr>
        </p:nvSpPr>
        <p:spPr>
          <a:xfrm>
            <a:off x="4879026" y="4006750"/>
            <a:ext cx="5179378" cy="3592935"/>
          </a:xfrm>
        </p:spPr>
        <p:txBody>
          <a:bodyPr>
            <a:spAutoFit/>
          </a:bodyPr>
          <a:lstStyle/>
          <a:p>
            <a:pPr marL="194476" indent="-259893">
              <a:spcBef>
                <a:spcPct val="0"/>
              </a:spcBef>
              <a:buNone/>
              <a:defRPr/>
            </a:pPr>
            <a:r>
              <a:rPr lang="en-US" sz="2200" b="1" u="sng" kern="1200" dirty="0">
                <a:solidFill>
                  <a:srgbClr val="000000"/>
                </a:solidFill>
                <a:latin typeface="Helvetica" pitchFamily="34" charset="0"/>
              </a:rPr>
              <a:t>RNA-</a:t>
            </a:r>
            <a:r>
              <a:rPr lang="en-US" sz="2200" b="1" u="sng" kern="1200" dirty="0" err="1">
                <a:solidFill>
                  <a:srgbClr val="000000"/>
                </a:solidFill>
                <a:latin typeface="Helvetica" pitchFamily="34" charset="0"/>
              </a:rPr>
              <a:t>Seq</a:t>
            </a:r>
            <a:r>
              <a:rPr lang="en-US" sz="2200" b="1" u="sng" kern="1200" dirty="0">
                <a:solidFill>
                  <a:srgbClr val="000000"/>
                </a:solidFill>
                <a:latin typeface="Helvetica" pitchFamily="34" charset="0"/>
              </a:rPr>
              <a:t> technology: </a:t>
            </a:r>
          </a:p>
          <a:p>
            <a:pPr marL="640004" lvl="1" indent="-259893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200" kern="1200" dirty="0">
                <a:solidFill>
                  <a:srgbClr val="000000"/>
                </a:solidFill>
                <a:latin typeface="Helvetica" pitchFamily="34" charset="0"/>
                <a:ea typeface="+mn-ea"/>
                <a:cs typeface="+mn-cs"/>
              </a:rPr>
              <a:t>Sequence short reads from mRNA, map to genome</a:t>
            </a:r>
          </a:p>
          <a:p>
            <a:pPr marL="640004" lvl="1" indent="-259893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200" kern="1200" dirty="0">
                <a:solidFill>
                  <a:srgbClr val="000000"/>
                </a:solidFill>
                <a:latin typeface="Helvetica" pitchFamily="34" charset="0"/>
                <a:ea typeface="+mn-ea"/>
                <a:cs typeface="+mn-cs"/>
              </a:rPr>
              <a:t>Variations: </a:t>
            </a:r>
          </a:p>
          <a:p>
            <a:pPr marL="1085531" lvl="2" indent="-259893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kern="1200" dirty="0" smtClean="0">
                <a:solidFill>
                  <a:srgbClr val="000000"/>
                </a:solidFill>
                <a:latin typeface="Helvetica" pitchFamily="34" charset="0"/>
                <a:ea typeface="+mn-ea"/>
                <a:cs typeface="+mn-cs"/>
              </a:rPr>
              <a:t>Count reads mapping to each known gene</a:t>
            </a:r>
          </a:p>
          <a:p>
            <a:pPr marL="1085531" lvl="2" indent="-259893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kern="1200" dirty="0" smtClean="0">
                <a:solidFill>
                  <a:srgbClr val="000000"/>
                </a:solidFill>
                <a:latin typeface="Helvetica" pitchFamily="34" charset="0"/>
                <a:ea typeface="+mn-ea"/>
                <a:cs typeface="+mn-cs"/>
              </a:rPr>
              <a:t>Reconstruct </a:t>
            </a:r>
            <a:r>
              <a:rPr lang="en-US" kern="1200" dirty="0" err="1" smtClean="0">
                <a:solidFill>
                  <a:srgbClr val="000000"/>
                </a:solidFill>
                <a:latin typeface="Helvetica" pitchFamily="34" charset="0"/>
                <a:ea typeface="+mn-ea"/>
                <a:cs typeface="+mn-cs"/>
              </a:rPr>
              <a:t>transcriptome</a:t>
            </a:r>
            <a:r>
              <a:rPr lang="en-US" kern="1200" dirty="0" smtClean="0">
                <a:solidFill>
                  <a:srgbClr val="000000"/>
                </a:solidFill>
                <a:latin typeface="Helvetica" pitchFamily="34" charset="0"/>
                <a:ea typeface="+mn-ea"/>
                <a:cs typeface="+mn-cs"/>
              </a:rPr>
              <a:t> </a:t>
            </a:r>
            <a:r>
              <a:rPr lang="en-US" i="1" kern="1200" dirty="0" smtClean="0">
                <a:solidFill>
                  <a:srgbClr val="000000"/>
                </a:solidFill>
                <a:latin typeface="Helvetica" pitchFamily="34" charset="0"/>
                <a:ea typeface="+mn-ea"/>
                <a:cs typeface="+mn-cs"/>
              </a:rPr>
              <a:t>de novo </a:t>
            </a:r>
            <a:r>
              <a:rPr lang="en-US" kern="1200" dirty="0" smtClean="0">
                <a:solidFill>
                  <a:srgbClr val="000000"/>
                </a:solidFill>
                <a:latin typeface="Helvetica" pitchFamily="34" charset="0"/>
                <a:ea typeface="+mn-ea"/>
                <a:cs typeface="+mn-cs"/>
              </a:rPr>
              <a:t>in each experiment</a:t>
            </a:r>
          </a:p>
          <a:p>
            <a:pPr marL="640004" lvl="1" indent="-259893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200" kern="1200" dirty="0">
                <a:solidFill>
                  <a:srgbClr val="000000"/>
                </a:solidFill>
                <a:latin typeface="Helvetica" pitchFamily="34" charset="0"/>
                <a:ea typeface="+mn-ea"/>
                <a:cs typeface="+mn-cs"/>
              </a:rPr>
              <a:t>Advantage:</a:t>
            </a:r>
          </a:p>
          <a:p>
            <a:pPr marL="1085531" lvl="2" indent="-259893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kern="1200" dirty="0" smtClean="0">
                <a:solidFill>
                  <a:srgbClr val="000000"/>
                </a:solidFill>
                <a:latin typeface="Helvetica" pitchFamily="34" charset="0"/>
                <a:ea typeface="+mn-ea"/>
                <a:cs typeface="+mn-cs"/>
              </a:rPr>
              <a:t>Digital measurements, de novo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" y="1041719"/>
            <a:ext cx="5163662" cy="279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ight Arrow 159"/>
          <p:cNvSpPr>
            <a:spLocks noChangeArrowheads="1"/>
          </p:cNvSpPr>
          <p:nvPr/>
        </p:nvSpPr>
        <p:spPr bwMode="auto">
          <a:xfrm rot="10800000">
            <a:off x="5584031" y="1663970"/>
            <a:ext cx="273370" cy="999066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35" tIns="50917" rIns="101835" bIns="50917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3320" name="TextBox 161"/>
          <p:cNvSpPr txBox="1">
            <a:spLocks noChangeArrowheads="1"/>
          </p:cNvSpPr>
          <p:nvPr/>
        </p:nvSpPr>
        <p:spPr bwMode="auto">
          <a:xfrm>
            <a:off x="5415122" y="1977285"/>
            <a:ext cx="707494" cy="34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Count</a:t>
            </a:r>
          </a:p>
        </p:txBody>
      </p:sp>
      <p:sp>
        <p:nvSpPr>
          <p:cNvPr id="13321" name="Rectangle 162"/>
          <p:cNvSpPr>
            <a:spLocks noChangeArrowheads="1"/>
          </p:cNvSpPr>
          <p:nvPr/>
        </p:nvSpPr>
        <p:spPr bwMode="auto">
          <a:xfrm>
            <a:off x="5" y="4053528"/>
            <a:ext cx="4978559" cy="35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35" tIns="50917" rIns="101835" bIns="50917">
            <a:spAutoFit/>
          </a:bodyPr>
          <a:lstStyle>
            <a:lvl1pPr marL="574675" indent="-233363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1031875" indent="-233363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u="sng">
                <a:solidFill>
                  <a:srgbClr val="000000"/>
                </a:solidFill>
                <a:latin typeface="Helvetica" pitchFamily="34" charset="0"/>
              </a:rPr>
              <a:t>Microarray technology</a:t>
            </a:r>
          </a:p>
          <a:p>
            <a:pPr defTabSz="1018467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00000"/>
                </a:solidFill>
                <a:latin typeface="Helvetica" pitchFamily="34" charset="0"/>
              </a:rPr>
              <a:t>Synthesize DNA probe array, complementary hybridization</a:t>
            </a:r>
          </a:p>
          <a:p>
            <a:pPr defTabSz="1018467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00000"/>
                </a:solidFill>
                <a:latin typeface="Helvetica" pitchFamily="34" charset="0"/>
              </a:rPr>
              <a:t>Variations: </a:t>
            </a:r>
          </a:p>
          <a:p>
            <a:pPr lvl="1" defTabSz="1018467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>
                <a:solidFill>
                  <a:srgbClr val="000000"/>
                </a:solidFill>
                <a:latin typeface="Helvetica" pitchFamily="34" charset="0"/>
              </a:rPr>
              <a:t>One long probe per gene</a:t>
            </a:r>
          </a:p>
          <a:p>
            <a:pPr lvl="1" defTabSz="1018467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>
                <a:solidFill>
                  <a:srgbClr val="000000"/>
                </a:solidFill>
                <a:latin typeface="Helvetica" pitchFamily="34" charset="0"/>
              </a:rPr>
              <a:t>Many short probes per gene</a:t>
            </a:r>
          </a:p>
          <a:p>
            <a:pPr lvl="1" defTabSz="1018467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>
                <a:solidFill>
                  <a:srgbClr val="000000"/>
                </a:solidFill>
                <a:latin typeface="Helvetica" pitchFamily="34" charset="0"/>
              </a:rPr>
              <a:t>Tiled k-mers across genome</a:t>
            </a:r>
          </a:p>
          <a:p>
            <a:pPr defTabSz="1018467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00000"/>
                </a:solidFill>
                <a:latin typeface="Helvetica" pitchFamily="34" charset="0"/>
              </a:rPr>
              <a:t>Advantage: </a:t>
            </a:r>
          </a:p>
          <a:p>
            <a:pPr lvl="1" defTabSz="1018467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>
                <a:solidFill>
                  <a:srgbClr val="000000"/>
                </a:solidFill>
                <a:latin typeface="Helvetica" pitchFamily="34" charset="0"/>
              </a:rPr>
              <a:t>Can focus on small regions, even if few molecules / cell</a:t>
            </a:r>
          </a:p>
        </p:txBody>
      </p:sp>
    </p:spTree>
    <p:extLst>
      <p:ext uri="{BB962C8B-B14F-4D97-AF65-F5344CB8AC3E}">
        <p14:creationId xmlns:p14="http://schemas.microsoft.com/office/powerpoint/2010/main" val="24185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71D255-8053-0541-971F-DCAB148EC08C}"/>
              </a:ext>
            </a:extLst>
          </p:cNvPr>
          <p:cNvSpPr txBox="1"/>
          <p:nvPr/>
        </p:nvSpPr>
        <p:spPr>
          <a:xfrm>
            <a:off x="1479120" y="3454157"/>
            <a:ext cx="7088695" cy="707838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pPr algn="ctr"/>
            <a:r>
              <a:rPr lang="en-US" sz="4000" dirty="0" smtClean="0"/>
              <a:t>6.  Non-linear </a:t>
            </a:r>
            <a:r>
              <a:rPr lang="en-US" sz="4000" dirty="0" err="1" smtClean="0"/>
              <a:t>embeddings</a:t>
            </a:r>
            <a:r>
              <a:rPr lang="en-US" sz="4000" dirty="0" smtClean="0"/>
              <a:t>: t-SNE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5660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254933-9F7C-9E4B-B3FF-C84766A7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57205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7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1B2A037-81BF-1049-B7A0-5AA9EA85D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23" y="2590058"/>
            <a:ext cx="8013463" cy="29523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16A7FFE-5537-4846-A638-E4C32236A657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573833"/>
            <a:ext cx="9052560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Neighborhood not preserved</a:t>
            </a:r>
          </a:p>
        </p:txBody>
      </p:sp>
    </p:spTree>
    <p:extLst>
      <p:ext uri="{BB962C8B-B14F-4D97-AF65-F5344CB8AC3E}">
        <p14:creationId xmlns:p14="http://schemas.microsoft.com/office/powerpoint/2010/main" val="22537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AB87B7B-09C3-1149-A785-ADDF1F6C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45" y="2590056"/>
            <a:ext cx="8208912" cy="30243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2E291CF-C2B5-E144-836F-1F6E43B98BC5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717851"/>
            <a:ext cx="9052560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Neighborhood preserved</a:t>
            </a:r>
          </a:p>
        </p:txBody>
      </p:sp>
    </p:spTree>
    <p:extLst>
      <p:ext uri="{BB962C8B-B14F-4D97-AF65-F5344CB8AC3E}">
        <p14:creationId xmlns:p14="http://schemas.microsoft.com/office/powerpoint/2010/main" val="34560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D403669-313F-3444-96C7-2CF20279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7" y="1887581"/>
            <a:ext cx="7792510" cy="28467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5D18E06-7E3E-2842-AE49-3B6C3714A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52" y="4735522"/>
            <a:ext cx="5544615" cy="14146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5D2266C6-BB80-494E-8355-93A839AFE79B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717851"/>
            <a:ext cx="9052560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Measure pairwise distances in high dimensional 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8934A1B-F75F-2D44-839B-8E009413A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945"/>
          <a:stretch/>
        </p:blipFill>
        <p:spPr>
          <a:xfrm>
            <a:off x="26933" y="6118456"/>
            <a:ext cx="10240885" cy="17014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6181335" y="6838529"/>
            <a:ext cx="144015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53340" y="7126567"/>
            <a:ext cx="2250255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Shannon entropy of P</a:t>
            </a:r>
            <a:r>
              <a:rPr lang="en-US" baseline="-25000" dirty="0" smtClean="0"/>
              <a:t>i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15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2477E32-2B70-2B48-94AA-67A2CD750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" y="2374036"/>
            <a:ext cx="9314954" cy="47525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B010473-D938-454A-86B6-25E60E9EFB1C}"/>
              </a:ext>
            </a:extLst>
          </p:cNvPr>
          <p:cNvSpPr txBox="1">
            <a:spLocks noChangeArrowheads="1"/>
          </p:cNvSpPr>
          <p:nvPr/>
        </p:nvSpPr>
        <p:spPr>
          <a:xfrm>
            <a:off x="269699" y="429818"/>
            <a:ext cx="9052560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We want to choose an embedding that minimizes divergence between low and high dimension similarities</a:t>
            </a:r>
          </a:p>
        </p:txBody>
      </p:sp>
    </p:spTree>
    <p:extLst>
      <p:ext uri="{BB962C8B-B14F-4D97-AF65-F5344CB8AC3E}">
        <p14:creationId xmlns:p14="http://schemas.microsoft.com/office/powerpoint/2010/main" val="285549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17F6F90D-96F4-A743-AFA8-60B914E5C09D}"/>
              </a:ext>
            </a:extLst>
          </p:cNvPr>
          <p:cNvSpPr txBox="1">
            <a:spLocks noChangeArrowheads="1"/>
          </p:cNvSpPr>
          <p:nvPr/>
        </p:nvSpPr>
        <p:spPr>
          <a:xfrm>
            <a:off x="269699" y="429818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Low dimensional embedding using a Student t-distribution to avoid overcrowding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3B8E620-D62D-CF44-849B-4983A2F3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873" y="1807148"/>
            <a:ext cx="5184576" cy="5184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91FAC8-2645-D449-8D45-2839BB0E618B}"/>
              </a:ext>
            </a:extLst>
          </p:cNvPr>
          <p:cNvSpPr txBox="1"/>
          <p:nvPr/>
        </p:nvSpPr>
        <p:spPr>
          <a:xfrm>
            <a:off x="2364910" y="6905602"/>
            <a:ext cx="6739473" cy="861746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2500" dirty="0"/>
              <a:t>Red – Student t-distribution (1 degree of freedom)</a:t>
            </a:r>
          </a:p>
          <a:p>
            <a:r>
              <a:rPr lang="en-US" sz="2500" dirty="0"/>
              <a:t>Blue - Gaussian</a:t>
            </a:r>
          </a:p>
        </p:txBody>
      </p:sp>
    </p:spTree>
    <p:extLst>
      <p:ext uri="{BB962C8B-B14F-4D97-AF65-F5344CB8AC3E}">
        <p14:creationId xmlns:p14="http://schemas.microsoft.com/office/powerpoint/2010/main" val="110292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8FF024C-612B-394D-80C0-75B06F3B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1" y="2518053"/>
            <a:ext cx="8943395" cy="49685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7483FB8-0A3C-4F46-923F-C6D3A125B0C0}"/>
              </a:ext>
            </a:extLst>
          </p:cNvPr>
          <p:cNvSpPr txBox="1">
            <a:spLocks noChangeArrowheads="1"/>
          </p:cNvSpPr>
          <p:nvPr/>
        </p:nvSpPr>
        <p:spPr>
          <a:xfrm>
            <a:off x="204663" y="789858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We can use gradient methods to find an embedding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9401" y="2333386"/>
            <a:ext cx="3431219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err="1" smtClean="0"/>
              <a:t>p</a:t>
            </a:r>
            <a:r>
              <a:rPr lang="en-US" baseline="-25000" dirty="0" err="1" smtClean="0"/>
              <a:t>ij</a:t>
            </a:r>
            <a:r>
              <a:rPr lang="en-US" dirty="0" smtClean="0"/>
              <a:t> = New (low) dimension distance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181335" y="2702720"/>
            <a:ext cx="216024" cy="7514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58651" y="4164943"/>
            <a:ext cx="3162940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err="1" smtClean="0"/>
              <a:t>q</a:t>
            </a:r>
            <a:r>
              <a:rPr lang="en-US" baseline="-25000" dirty="0" err="1" smtClean="0"/>
              <a:t>ij</a:t>
            </a:r>
            <a:r>
              <a:rPr lang="en-US" dirty="0" smtClean="0"/>
              <a:t> = Original (high) dimension 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437721" y="2702714"/>
            <a:ext cx="391687" cy="607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469365" y="3958210"/>
            <a:ext cx="288033" cy="2880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53342" y="4903609"/>
            <a:ext cx="3213532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(okay to separate nearby points)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60957" y="4595237"/>
            <a:ext cx="3862555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(not okay to bring distant points closer)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AE5F86C-90AE-694F-8E7A-DA8FDEB9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9" y="3022107"/>
            <a:ext cx="9388892" cy="36724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FF340FD-F97E-7E4C-B485-F15CF2B114FA}"/>
              </a:ext>
            </a:extLst>
          </p:cNvPr>
          <p:cNvSpPr txBox="1">
            <a:spLocks noChangeArrowheads="1"/>
          </p:cNvSpPr>
          <p:nvPr/>
        </p:nvSpPr>
        <p:spPr>
          <a:xfrm>
            <a:off x="179099" y="1005884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Interpretation of SNE (left) and t-SNE (right) gradients </a:t>
            </a:r>
          </a:p>
        </p:txBody>
      </p:sp>
    </p:spTree>
    <p:extLst>
      <p:ext uri="{BB962C8B-B14F-4D97-AF65-F5344CB8AC3E}">
        <p14:creationId xmlns:p14="http://schemas.microsoft.com/office/powerpoint/2010/main" val="33629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3E38BEA-F563-2A4B-8671-E06BAF7B5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47" y="1725963"/>
            <a:ext cx="7632849" cy="577392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429072" y="486881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t-SNE of MNIST digits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93098" y="1710597"/>
            <a:ext cx="393058" cy="584776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3100" b="1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1705" y="2686548"/>
            <a:ext cx="393058" cy="584776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3100" b="1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3795" y="3864716"/>
            <a:ext cx="393058" cy="584776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3100" b="1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5532" y="5799020"/>
            <a:ext cx="393058" cy="584776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3100" b="1" dirty="0"/>
              <a:t>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0595" y="6889270"/>
            <a:ext cx="393058" cy="584776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3100" b="1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0778" y="3381135"/>
            <a:ext cx="393058" cy="584776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3100" b="1" dirty="0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2653" y="4770322"/>
            <a:ext cx="393058" cy="584776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3100" b="1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69911" y="4893412"/>
            <a:ext cx="393058" cy="584776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3100" b="1" dirty="0"/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7308" y="4858245"/>
            <a:ext cx="393058" cy="584776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3100" b="1" dirty="0"/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5637" y="5614391"/>
            <a:ext cx="393058" cy="584776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sz="31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2728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ChangeArrowheads="1"/>
          </p:cNvSpPr>
          <p:nvPr/>
        </p:nvSpPr>
        <p:spPr bwMode="auto">
          <a:xfrm>
            <a:off x="5132229" y="2216573"/>
            <a:ext cx="4225925" cy="466344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35" tIns="50917" rIns="101835" bIns="50917" anchor="ctr"/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4339" name="Rectangle 5"/>
          <p:cNvSpPr>
            <a:spLocks noChangeArrowheads="1"/>
          </p:cNvSpPr>
          <p:nvPr/>
        </p:nvSpPr>
        <p:spPr bwMode="auto">
          <a:xfrm>
            <a:off x="5205572" y="2211176"/>
            <a:ext cx="251460" cy="4663440"/>
          </a:xfrm>
          <a:prstGeom prst="rect">
            <a:avLst/>
          </a:prstGeom>
          <a:solidFill>
            <a:srgbClr val="99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35" tIns="50917" rIns="101835" bIns="50917" anchor="ctr"/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Expression Analysis Data Matrix</a:t>
            </a:r>
          </a:p>
        </p:txBody>
      </p:sp>
      <p:sp>
        <p:nvSpPr>
          <p:cNvPr id="14341" name="Content Placeholder 12"/>
          <p:cNvSpPr>
            <a:spLocks noGrp="1"/>
          </p:cNvSpPr>
          <p:nvPr>
            <p:ph idx="1"/>
          </p:nvPr>
        </p:nvSpPr>
        <p:spPr>
          <a:xfrm>
            <a:off x="586740" y="863600"/>
            <a:ext cx="9178290" cy="6045200"/>
          </a:xfrm>
        </p:spPr>
        <p:txBody>
          <a:bodyPr/>
          <a:lstStyle/>
          <a:p>
            <a:r>
              <a:rPr lang="en-US" altLang="en-US" sz="3100"/>
              <a:t>Measure 20,000 genes in 100s of conditions</a:t>
            </a:r>
          </a:p>
          <a:p>
            <a:endParaRPr lang="en-US" altLang="en-US" sz="3100"/>
          </a:p>
          <a:p>
            <a:endParaRPr lang="en-US" altLang="en-US" sz="3100"/>
          </a:p>
          <a:p>
            <a:endParaRPr lang="en-US" altLang="en-US" sz="3100"/>
          </a:p>
          <a:p>
            <a:endParaRPr lang="en-US" altLang="en-US" sz="3100"/>
          </a:p>
          <a:p>
            <a:endParaRPr lang="en-US" altLang="en-US" sz="3100"/>
          </a:p>
          <a:p>
            <a:endParaRPr lang="en-US" altLang="en-US" sz="3100"/>
          </a:p>
          <a:p>
            <a:endParaRPr lang="en-US" altLang="en-US" sz="3100"/>
          </a:p>
          <a:p>
            <a:endParaRPr lang="en-US" altLang="en-US" sz="3100"/>
          </a:p>
          <a:p>
            <a:r>
              <a:rPr lang="en-US" altLang="en-US" sz="3100"/>
              <a:t>Study resulting matrix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6146800" y="1743393"/>
            <a:ext cx="2552550" cy="51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700" b="1">
                <a:solidFill>
                  <a:srgbClr val="000000"/>
                </a:solidFill>
                <a:latin typeface="Helvetica" pitchFamily="34" charset="0"/>
              </a:rPr>
              <a:t>n experiments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 rot="-5400000">
            <a:off x="4030375" y="4178462"/>
            <a:ext cx="1609984" cy="51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700" b="1">
                <a:solidFill>
                  <a:srgbClr val="000000"/>
                </a:solidFill>
                <a:latin typeface="Helvetica" pitchFamily="34" charset="0"/>
              </a:rPr>
              <a:t>m genes</a:t>
            </a:r>
          </a:p>
        </p:txBody>
      </p:sp>
      <p:pic>
        <p:nvPicPr>
          <p:cNvPr id="1434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7" y="1586865"/>
            <a:ext cx="2881313" cy="293624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45" name="Group 18"/>
          <p:cNvGrpSpPr>
            <a:grpSpLocks/>
          </p:cNvGrpSpPr>
          <p:nvPr/>
        </p:nvGrpSpPr>
        <p:grpSpPr bwMode="auto">
          <a:xfrm>
            <a:off x="820741" y="4972902"/>
            <a:ext cx="261938" cy="271675"/>
            <a:chOff x="487680" y="4493895"/>
            <a:chExt cx="238125" cy="240030"/>
          </a:xfrm>
        </p:grpSpPr>
        <p:sp>
          <p:nvSpPr>
            <p:cNvPr id="14387" name="Oval 15"/>
            <p:cNvSpPr>
              <a:spLocks noChangeArrowheads="1"/>
            </p:cNvSpPr>
            <p:nvPr/>
          </p:nvSpPr>
          <p:spPr bwMode="auto">
            <a:xfrm>
              <a:off x="487680" y="4493895"/>
              <a:ext cx="85725" cy="8572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700" b="1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4388" name="Oval 16"/>
            <p:cNvSpPr>
              <a:spLocks noChangeArrowheads="1"/>
            </p:cNvSpPr>
            <p:nvPr/>
          </p:nvSpPr>
          <p:spPr bwMode="auto">
            <a:xfrm>
              <a:off x="563880" y="4572000"/>
              <a:ext cx="85725" cy="8572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700" b="1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4389" name="Oval 17"/>
            <p:cNvSpPr>
              <a:spLocks noChangeArrowheads="1"/>
            </p:cNvSpPr>
            <p:nvPr/>
          </p:nvSpPr>
          <p:spPr bwMode="auto">
            <a:xfrm>
              <a:off x="640080" y="4648200"/>
              <a:ext cx="85725" cy="85725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700" b="1">
                <a:solidFill>
                  <a:srgbClr val="000000"/>
                </a:solidFill>
                <a:latin typeface="Helvetica" pitchFamily="34" charset="0"/>
              </a:endParaRPr>
            </a:p>
          </p:txBody>
        </p:sp>
      </p:grpSp>
      <p:sp>
        <p:nvSpPr>
          <p:cNvPr id="14346" name="TextBox 19"/>
          <p:cNvSpPr txBox="1">
            <a:spLocks noChangeArrowheads="1"/>
          </p:cNvSpPr>
          <p:nvPr/>
        </p:nvSpPr>
        <p:spPr bwMode="auto">
          <a:xfrm>
            <a:off x="3176434" y="1468122"/>
            <a:ext cx="1307941" cy="595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000000"/>
                </a:solidFill>
                <a:latin typeface="Helvetica" pitchFamily="34" charset="0"/>
              </a:rPr>
              <a:t>Condition 1</a:t>
            </a:r>
          </a:p>
        </p:txBody>
      </p:sp>
      <p:grpSp>
        <p:nvGrpSpPr>
          <p:cNvPr id="14347" name="Group 27"/>
          <p:cNvGrpSpPr>
            <a:grpSpLocks/>
          </p:cNvGrpSpPr>
          <p:nvPr/>
        </p:nvGrpSpPr>
        <p:grpSpPr bwMode="auto">
          <a:xfrm>
            <a:off x="4484376" y="1633648"/>
            <a:ext cx="904558" cy="552345"/>
            <a:chOff x="4076701" y="1440974"/>
            <a:chExt cx="822959" cy="487680"/>
          </a:xfrm>
        </p:grpSpPr>
        <p:cxnSp>
          <p:nvCxnSpPr>
            <p:cNvPr id="14385" name="Straight Connector 24"/>
            <p:cNvCxnSpPr>
              <a:cxnSpLocks noChangeShapeType="1"/>
              <a:stCxn id="14346" idx="3"/>
            </p:cNvCxnSpPr>
            <p:nvPr/>
          </p:nvCxnSpPr>
          <p:spPr bwMode="auto">
            <a:xfrm flipV="1">
              <a:off x="4076701" y="1447804"/>
              <a:ext cx="822959" cy="10981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6" name="Straight Arrow Connector 26"/>
            <p:cNvCxnSpPr>
              <a:cxnSpLocks noChangeShapeType="1"/>
            </p:cNvCxnSpPr>
            <p:nvPr/>
          </p:nvCxnSpPr>
          <p:spPr bwMode="auto">
            <a:xfrm rot="5400000">
              <a:off x="4648200" y="1684020"/>
              <a:ext cx="48768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81970" y="1675025"/>
            <a:ext cx="5250974" cy="5199592"/>
            <a:chOff x="438150" y="1477963"/>
            <a:chExt cx="4773613" cy="4587875"/>
          </a:xfrm>
        </p:grpSpPr>
        <p:pic>
          <p:nvPicPr>
            <p:cNvPr id="1437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0" y="1562100"/>
              <a:ext cx="2619375" cy="25908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80" name="TextBox 20"/>
            <p:cNvSpPr txBox="1">
              <a:spLocks noChangeArrowheads="1"/>
            </p:cNvSpPr>
            <p:nvPr/>
          </p:nvSpPr>
          <p:spPr bwMode="auto">
            <a:xfrm>
              <a:off x="3001963" y="1477963"/>
              <a:ext cx="11890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600" b="1">
                  <a:solidFill>
                    <a:srgbClr val="000000"/>
                  </a:solidFill>
                  <a:latin typeface="Helvetica" pitchFamily="34" charset="0"/>
                </a:rPr>
                <a:t>Condition 2</a:t>
              </a:r>
            </a:p>
          </p:txBody>
        </p:sp>
        <p:grpSp>
          <p:nvGrpSpPr>
            <p:cNvPr id="14381" name="Group 28"/>
            <p:cNvGrpSpPr>
              <a:grpSpLocks/>
            </p:cNvGrpSpPr>
            <p:nvPr/>
          </p:nvGrpSpPr>
          <p:grpSpPr bwMode="auto">
            <a:xfrm>
              <a:off x="4114800" y="1600200"/>
              <a:ext cx="936625" cy="350838"/>
              <a:chOff x="4076700" y="1440974"/>
              <a:chExt cx="822960" cy="487680"/>
            </a:xfrm>
          </p:grpSpPr>
          <p:cxnSp>
            <p:nvCxnSpPr>
              <p:cNvPr id="14383" name="Straight Connector 29"/>
              <p:cNvCxnSpPr>
                <a:cxnSpLocks noChangeShapeType="1"/>
              </p:cNvCxnSpPr>
              <p:nvPr/>
            </p:nvCxnSpPr>
            <p:spPr bwMode="auto">
              <a:xfrm flipV="1">
                <a:off x="4076700" y="1447800"/>
                <a:ext cx="822960" cy="148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84" name="Straight Arrow Connector 30"/>
              <p:cNvCxnSpPr>
                <a:cxnSpLocks noChangeShapeType="1"/>
              </p:cNvCxnSpPr>
              <p:nvPr/>
            </p:nvCxnSpPr>
            <p:spPr bwMode="auto">
              <a:xfrm rot="5400000">
                <a:off x="4648200" y="1684020"/>
                <a:ext cx="48768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4382" name="Rectangle 5"/>
            <p:cNvSpPr>
              <a:spLocks noChangeArrowheads="1"/>
            </p:cNvSpPr>
            <p:nvPr/>
          </p:nvSpPr>
          <p:spPr bwMode="auto">
            <a:xfrm>
              <a:off x="4983163" y="1951038"/>
              <a:ext cx="228600" cy="4114800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700" b="1">
                <a:solidFill>
                  <a:srgbClr val="000000"/>
                </a:solidFill>
                <a:latin typeface="Helvetica" pitchFamily="34" charset="0"/>
              </a:endParaRPr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670565" y="1899920"/>
            <a:ext cx="5340033" cy="4974696"/>
            <a:chOff x="609600" y="1676400"/>
            <a:chExt cx="4854575" cy="4389438"/>
          </a:xfrm>
        </p:grpSpPr>
        <p:pic>
          <p:nvPicPr>
            <p:cNvPr id="1437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743075"/>
              <a:ext cx="2619375" cy="25908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74" name="TextBox 21"/>
            <p:cNvSpPr txBox="1">
              <a:spLocks noChangeArrowheads="1"/>
            </p:cNvSpPr>
            <p:nvPr/>
          </p:nvSpPr>
          <p:spPr bwMode="auto">
            <a:xfrm>
              <a:off x="3200400" y="1676400"/>
              <a:ext cx="11890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600" b="1">
                  <a:solidFill>
                    <a:srgbClr val="000000"/>
                  </a:solidFill>
                  <a:latin typeface="Helvetica" pitchFamily="34" charset="0"/>
                </a:rPr>
                <a:t>Condition 3</a:t>
              </a:r>
            </a:p>
          </p:txBody>
        </p:sp>
        <p:grpSp>
          <p:nvGrpSpPr>
            <p:cNvPr id="14375" name="Group 31"/>
            <p:cNvGrpSpPr>
              <a:grpSpLocks/>
            </p:cNvGrpSpPr>
            <p:nvPr/>
          </p:nvGrpSpPr>
          <p:grpSpPr bwMode="auto">
            <a:xfrm>
              <a:off x="4343400" y="1806575"/>
              <a:ext cx="936625" cy="144463"/>
              <a:chOff x="4076700" y="1440974"/>
              <a:chExt cx="822960" cy="487680"/>
            </a:xfrm>
          </p:grpSpPr>
          <p:cxnSp>
            <p:nvCxnSpPr>
              <p:cNvPr id="14377" name="Straight Connector 32"/>
              <p:cNvCxnSpPr>
                <a:cxnSpLocks noChangeShapeType="1"/>
              </p:cNvCxnSpPr>
              <p:nvPr/>
            </p:nvCxnSpPr>
            <p:spPr bwMode="auto">
              <a:xfrm flipV="1">
                <a:off x="4076700" y="1447800"/>
                <a:ext cx="822960" cy="1489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78" name="Straight Arrow Connector 33"/>
              <p:cNvCxnSpPr>
                <a:cxnSpLocks noChangeShapeType="1"/>
              </p:cNvCxnSpPr>
              <p:nvPr/>
            </p:nvCxnSpPr>
            <p:spPr bwMode="auto">
              <a:xfrm rot="5400000">
                <a:off x="4648200" y="1684020"/>
                <a:ext cx="487680" cy="158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4376" name="Rectangle 5"/>
            <p:cNvSpPr>
              <a:spLocks noChangeArrowheads="1"/>
            </p:cNvSpPr>
            <p:nvPr/>
          </p:nvSpPr>
          <p:spPr bwMode="auto">
            <a:xfrm>
              <a:off x="5235575" y="1951038"/>
              <a:ext cx="228600" cy="4114800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700" b="1">
                <a:solidFill>
                  <a:srgbClr val="000000"/>
                </a:solidFill>
                <a:latin typeface="Helvetica" pitchFamily="34" charset="0"/>
              </a:endParaRPr>
            </a:p>
          </p:txBody>
        </p:sp>
      </p:grpSp>
      <p:grpSp>
        <p:nvGrpSpPr>
          <p:cNvPr id="8" name="Group 50"/>
          <p:cNvGrpSpPr>
            <a:grpSpLocks/>
          </p:cNvGrpSpPr>
          <p:nvPr/>
        </p:nvGrpSpPr>
        <p:grpSpPr bwMode="auto">
          <a:xfrm>
            <a:off x="1173480" y="2081636"/>
            <a:ext cx="7208520" cy="4792980"/>
            <a:chOff x="1066800" y="1836738"/>
            <a:chExt cx="6553200" cy="4229100"/>
          </a:xfrm>
        </p:grpSpPr>
        <p:pic>
          <p:nvPicPr>
            <p:cNvPr id="14369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209800"/>
              <a:ext cx="2619375" cy="25908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70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419350"/>
              <a:ext cx="2619375" cy="25908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71" name="TextBox 22"/>
            <p:cNvSpPr txBox="1">
              <a:spLocks noChangeArrowheads="1"/>
            </p:cNvSpPr>
            <p:nvPr/>
          </p:nvSpPr>
          <p:spPr bwMode="auto">
            <a:xfrm>
              <a:off x="3336925" y="1836738"/>
              <a:ext cx="11890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600" b="1">
                  <a:solidFill>
                    <a:srgbClr val="000000"/>
                  </a:solidFill>
                  <a:latin typeface="Helvetica" pitchFamily="34" charset="0"/>
                </a:rPr>
                <a:t>…</a:t>
              </a:r>
            </a:p>
          </p:txBody>
        </p:sp>
        <p:sp>
          <p:nvSpPr>
            <p:cNvPr id="14372" name="Rectangle 5"/>
            <p:cNvSpPr>
              <a:spLocks noChangeArrowheads="1"/>
            </p:cNvSpPr>
            <p:nvPr/>
          </p:nvSpPr>
          <p:spPr bwMode="auto">
            <a:xfrm>
              <a:off x="7391400" y="1951038"/>
              <a:ext cx="228600" cy="4114800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700" b="1">
                <a:solidFill>
                  <a:srgbClr val="000000"/>
                </a:solidFill>
                <a:latin typeface="Helvetica" pitchFamily="34" charset="0"/>
              </a:endParaRP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5179385" y="6874613"/>
            <a:ext cx="4055919" cy="731499"/>
            <a:chOff x="4707902" y="6065838"/>
            <a:chExt cx="3688115" cy="645002"/>
          </a:xfrm>
        </p:grpSpPr>
        <p:grpSp>
          <p:nvGrpSpPr>
            <p:cNvPr id="14364" name="Group 40"/>
            <p:cNvGrpSpPr>
              <a:grpSpLocks/>
            </p:cNvGrpSpPr>
            <p:nvPr/>
          </p:nvGrpSpPr>
          <p:grpSpPr bwMode="auto">
            <a:xfrm>
              <a:off x="5097464" y="6065838"/>
              <a:ext cx="2450262" cy="294857"/>
              <a:chOff x="5097464" y="6065838"/>
              <a:chExt cx="2450262" cy="294857"/>
            </a:xfrm>
          </p:grpSpPr>
          <p:cxnSp>
            <p:nvCxnSpPr>
              <p:cNvPr id="14366" name="Straight Arrow Connector 36"/>
              <p:cNvCxnSpPr>
                <a:cxnSpLocks noChangeShapeType="1"/>
                <a:endCxn id="14382" idx="2"/>
              </p:cNvCxnSpPr>
              <p:nvPr/>
            </p:nvCxnSpPr>
            <p:spPr bwMode="auto">
              <a:xfrm rot="16200000" flipV="1">
                <a:off x="4951998" y="6211304"/>
                <a:ext cx="294857" cy="3926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67" name="Straight Arrow Connector 37"/>
              <p:cNvCxnSpPr>
                <a:cxnSpLocks noChangeShapeType="1"/>
              </p:cNvCxnSpPr>
              <p:nvPr/>
            </p:nvCxnSpPr>
            <p:spPr bwMode="auto">
              <a:xfrm rot="16200000" flipV="1">
                <a:off x="7398334" y="6211304"/>
                <a:ext cx="294857" cy="3926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68" name="Straight Connector 39"/>
              <p:cNvCxnSpPr>
                <a:cxnSpLocks noChangeShapeType="1"/>
              </p:cNvCxnSpPr>
              <p:nvPr/>
            </p:nvCxnSpPr>
            <p:spPr bwMode="auto">
              <a:xfrm>
                <a:off x="5101389" y="6352674"/>
                <a:ext cx="2430379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4365" name="TextBox 46"/>
            <p:cNvSpPr txBox="1">
              <a:spLocks noChangeArrowheads="1"/>
            </p:cNvSpPr>
            <p:nvPr/>
          </p:nvSpPr>
          <p:spPr bwMode="auto">
            <a:xfrm>
              <a:off x="4707902" y="6358041"/>
              <a:ext cx="3688115" cy="35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2000" b="1">
                  <a:solidFill>
                    <a:srgbClr val="000000"/>
                  </a:solidFill>
                  <a:latin typeface="Helvetica" pitchFamily="34" charset="0"/>
                </a:rPr>
                <a:t>Experiment similarity questions</a:t>
              </a:r>
            </a:p>
          </p:txBody>
        </p:sp>
      </p:grp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5099051" y="3243903"/>
            <a:ext cx="4891247" cy="3391429"/>
            <a:chOff x="4636168" y="2861950"/>
            <a:chExt cx="4445338" cy="2993127"/>
          </a:xfrm>
        </p:grpSpPr>
        <p:grpSp>
          <p:nvGrpSpPr>
            <p:cNvPr id="14357" name="Group 41"/>
            <p:cNvGrpSpPr>
              <a:grpSpLocks/>
            </p:cNvGrpSpPr>
            <p:nvPr/>
          </p:nvGrpSpPr>
          <p:grpSpPr bwMode="auto">
            <a:xfrm rot="-5400000">
              <a:off x="7900741" y="4467726"/>
              <a:ext cx="1507958" cy="224589"/>
              <a:chOff x="5097464" y="6065838"/>
              <a:chExt cx="2450262" cy="294857"/>
            </a:xfrm>
          </p:grpSpPr>
          <p:cxnSp>
            <p:nvCxnSpPr>
              <p:cNvPr id="14361" name="Straight Arrow Connector 42"/>
              <p:cNvCxnSpPr>
                <a:cxnSpLocks noChangeShapeType="1"/>
              </p:cNvCxnSpPr>
              <p:nvPr/>
            </p:nvCxnSpPr>
            <p:spPr bwMode="auto">
              <a:xfrm rot="16200000" flipV="1">
                <a:off x="4951998" y="6211304"/>
                <a:ext cx="294857" cy="3926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62" name="Straight Arrow Connector 43"/>
              <p:cNvCxnSpPr>
                <a:cxnSpLocks noChangeShapeType="1"/>
              </p:cNvCxnSpPr>
              <p:nvPr/>
            </p:nvCxnSpPr>
            <p:spPr bwMode="auto">
              <a:xfrm rot="16200000" flipV="1">
                <a:off x="7398334" y="6211304"/>
                <a:ext cx="294857" cy="3926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63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5101389" y="6352674"/>
                <a:ext cx="2430379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4358" name="TextBox 45"/>
            <p:cNvSpPr txBox="1">
              <a:spLocks noChangeArrowheads="1"/>
            </p:cNvSpPr>
            <p:nvPr/>
          </p:nvSpPr>
          <p:spPr bwMode="auto">
            <a:xfrm rot="-5400000">
              <a:off x="7400276" y="4173848"/>
              <a:ext cx="29931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2000" b="1">
                  <a:solidFill>
                    <a:srgbClr val="000000"/>
                  </a:solidFill>
                  <a:latin typeface="Helvetica" pitchFamily="34" charset="0"/>
                </a:rPr>
                <a:t>Gene similarity questions</a:t>
              </a:r>
            </a:p>
          </p:txBody>
        </p:sp>
        <p:sp>
          <p:nvSpPr>
            <p:cNvPr id="14359" name="Rectangle 32"/>
            <p:cNvSpPr>
              <a:spLocks noChangeArrowheads="1"/>
            </p:cNvSpPr>
            <p:nvPr/>
          </p:nvSpPr>
          <p:spPr bwMode="auto">
            <a:xfrm>
              <a:off x="4636168" y="4038600"/>
              <a:ext cx="3898232" cy="264695"/>
            </a:xfrm>
            <a:prstGeom prst="rect">
              <a:avLst/>
            </a:prstGeom>
            <a:solidFill>
              <a:schemeClr val="accent1">
                <a:alpha val="67058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700" b="1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4360" name="Rectangle 33"/>
            <p:cNvSpPr>
              <a:spLocks noChangeArrowheads="1"/>
            </p:cNvSpPr>
            <p:nvPr/>
          </p:nvSpPr>
          <p:spPr bwMode="auto">
            <a:xfrm>
              <a:off x="4636168" y="5181600"/>
              <a:ext cx="3898232" cy="264695"/>
            </a:xfrm>
            <a:prstGeom prst="rect">
              <a:avLst/>
            </a:prstGeom>
            <a:solidFill>
              <a:schemeClr val="accent1">
                <a:alpha val="67058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700" b="1">
                <a:solidFill>
                  <a:srgbClr val="000000"/>
                </a:solidFill>
                <a:latin typeface="Helvetica" pitchFamily="34" charset="0"/>
              </a:endParaRPr>
            </a:p>
          </p:txBody>
        </p: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5099050" y="4127267"/>
            <a:ext cx="4288790" cy="400110"/>
            <a:chOff x="4636168" y="3641272"/>
            <a:chExt cx="3898232" cy="354031"/>
          </a:xfrm>
        </p:grpSpPr>
        <p:sp>
          <p:nvSpPr>
            <p:cNvPr id="14355" name="Rectangle 31"/>
            <p:cNvSpPr>
              <a:spLocks noChangeArrowheads="1"/>
            </p:cNvSpPr>
            <p:nvPr/>
          </p:nvSpPr>
          <p:spPr bwMode="auto">
            <a:xfrm>
              <a:off x="4636168" y="3713747"/>
              <a:ext cx="3898232" cy="264695"/>
            </a:xfrm>
            <a:prstGeom prst="rect">
              <a:avLst/>
            </a:prstGeom>
            <a:solidFill>
              <a:schemeClr val="accent1">
                <a:alpha val="67058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700" b="1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4356" name="TextBox 47"/>
            <p:cNvSpPr txBox="1">
              <a:spLocks noChangeArrowheads="1"/>
            </p:cNvSpPr>
            <p:nvPr/>
          </p:nvSpPr>
          <p:spPr bwMode="auto">
            <a:xfrm>
              <a:off x="4789720" y="3641272"/>
              <a:ext cx="3287342" cy="354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2000" b="1">
                  <a:solidFill>
                    <a:srgbClr val="000000"/>
                  </a:solidFill>
                  <a:latin typeface="Helvetica" pitchFamily="34" charset="0"/>
                </a:rPr>
                <a:t>Expression profile of a gene</a:t>
              </a:r>
            </a:p>
          </p:txBody>
        </p:sp>
      </p:grpSp>
      <p:sp>
        <p:nvSpPr>
          <p:cNvPr id="14354" name="TextBox 54"/>
          <p:cNvSpPr txBox="1">
            <a:spLocks noChangeArrowheads="1"/>
          </p:cNvSpPr>
          <p:nvPr/>
        </p:nvSpPr>
        <p:spPr bwMode="auto">
          <a:xfrm>
            <a:off x="234002" y="3546158"/>
            <a:ext cx="3193751" cy="93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>
                <a:solidFill>
                  <a:srgbClr val="FFFFFF"/>
                </a:solidFill>
                <a:latin typeface="Helvetica" pitchFamily="34" charset="0"/>
              </a:rPr>
              <a:t>Each experiment measures</a:t>
            </a:r>
            <a:br>
              <a:rPr lang="en-US" altLang="en-US" sz="1800" b="1">
                <a:solidFill>
                  <a:srgbClr val="FFFFFF"/>
                </a:solidFill>
                <a:latin typeface="Helvetica" pitchFamily="34" charset="0"/>
              </a:rPr>
            </a:br>
            <a:r>
              <a:rPr lang="en-US" altLang="en-US" sz="1800" b="1">
                <a:solidFill>
                  <a:srgbClr val="FFFFFF"/>
                </a:solidFill>
                <a:latin typeface="Helvetica" pitchFamily="34" charset="0"/>
              </a:rPr>
              <a:t>expression of thousands</a:t>
            </a:r>
          </a:p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>
                <a:solidFill>
                  <a:srgbClr val="FFFFFF"/>
                </a:solidFill>
                <a:latin typeface="Helvetica" pitchFamily="34" charset="0"/>
              </a:rPr>
              <a:t>of ‘spots’, typically genes</a:t>
            </a:r>
          </a:p>
        </p:txBody>
      </p:sp>
    </p:spTree>
    <p:extLst>
      <p:ext uri="{BB962C8B-B14F-4D97-AF65-F5344CB8AC3E}">
        <p14:creationId xmlns:p14="http://schemas.microsoft.com/office/powerpoint/2010/main" val="211268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204664" y="5686400"/>
            <a:ext cx="9649072" cy="57606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D9A68-B089-AD4E-9F1E-7A40EC6D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00"/>
            <a:ext cx="10058400" cy="648065"/>
          </a:xfrm>
        </p:spPr>
        <p:txBody>
          <a:bodyPr>
            <a:noAutofit/>
          </a:bodyPr>
          <a:lstStyle/>
          <a:p>
            <a:pPr>
              <a:lnSpc>
                <a:spcPts val="5571"/>
              </a:lnSpc>
            </a:pPr>
            <a:r>
              <a:rPr lang="en-CA" sz="3600" b="1" dirty="0" smtClean="0">
                <a:solidFill>
                  <a:srgbClr val="000000"/>
                </a:solidFill>
                <a:cs typeface="Calibri"/>
              </a:rPr>
              <a:t>Today: Gene Expression, PCA, t-SNE, </a:t>
            </a:r>
            <a:r>
              <a:rPr lang="en-CA" sz="3600" b="1" dirty="0" err="1" smtClean="0">
                <a:solidFill>
                  <a:srgbClr val="000000"/>
                </a:solidFill>
                <a:cs typeface="Calibri"/>
              </a:rPr>
              <a:t>autoencoders</a:t>
            </a:r>
            <a:endParaRPr lang="en-CA" sz="3600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C380C8-6B12-AB41-94A9-B9BDB3C0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2" y="717848"/>
            <a:ext cx="9690097" cy="7836096"/>
          </a:xfrm>
        </p:spPr>
        <p:txBody>
          <a:bodyPr/>
          <a:lstStyle/>
          <a:p>
            <a:r>
              <a:rPr lang="en-US" dirty="0" smtClean="0"/>
              <a:t>Gene expression analysis: The Biology of RNA-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Supervised (Classification) vs. unsupervised (Clustering)</a:t>
            </a:r>
            <a:endParaRPr lang="en-US" dirty="0" smtClean="0"/>
          </a:p>
          <a:p>
            <a:r>
              <a:rPr lang="en-US" dirty="0" smtClean="0"/>
              <a:t>Supervised: Differential expression analysis</a:t>
            </a:r>
          </a:p>
          <a:p>
            <a:r>
              <a:rPr lang="en-US" dirty="0" smtClean="0"/>
              <a:t>Unsupervised: Embedding into lower </a:t>
            </a:r>
            <a:r>
              <a:rPr lang="en-US" dirty="0"/>
              <a:t>dimensional space</a:t>
            </a:r>
          </a:p>
          <a:p>
            <a:r>
              <a:rPr lang="en-US" dirty="0" smtClean="0"/>
              <a:t>Linear reduction </a:t>
            </a:r>
            <a:r>
              <a:rPr lang="en-US" dirty="0"/>
              <a:t>of dimensionality </a:t>
            </a:r>
          </a:p>
          <a:p>
            <a:pPr lvl="1"/>
            <a:r>
              <a:rPr lang="en-US" dirty="0"/>
              <a:t>Principle Component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Singular Value Decomposition</a:t>
            </a:r>
            <a:endParaRPr lang="en-US" dirty="0"/>
          </a:p>
          <a:p>
            <a:r>
              <a:rPr lang="en-US" dirty="0" smtClean="0"/>
              <a:t>Non-linear dimensionality reduction: </a:t>
            </a:r>
            <a:r>
              <a:rPr lang="en-US" dirty="0" err="1" smtClean="0"/>
              <a:t>embeddings</a:t>
            </a:r>
            <a:endParaRPr lang="en-US" dirty="0"/>
          </a:p>
          <a:p>
            <a:pPr lvl="1"/>
            <a:r>
              <a:rPr lang="en-US" dirty="0"/>
              <a:t>t-distributed Stochastic Network Embedding (t-SNE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Building intuition: Playing with t-SNE parameters</a:t>
            </a:r>
            <a:endParaRPr lang="en-US" dirty="0"/>
          </a:p>
          <a:p>
            <a:r>
              <a:rPr lang="en-US" dirty="0" smtClean="0"/>
              <a:t>Deep Learning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err="1" smtClean="0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72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71D255-8053-0541-971F-DCAB148EC08C}"/>
              </a:ext>
            </a:extLst>
          </p:cNvPr>
          <p:cNvSpPr txBox="1"/>
          <p:nvPr/>
        </p:nvSpPr>
        <p:spPr>
          <a:xfrm>
            <a:off x="1539337" y="3454157"/>
            <a:ext cx="6968277" cy="707838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pPr algn="ctr"/>
            <a:r>
              <a:rPr lang="en-US" sz="4000" dirty="0" smtClean="0"/>
              <a:t>7. Playing </a:t>
            </a:r>
            <a:r>
              <a:rPr lang="en-US" sz="4000" dirty="0"/>
              <a:t>with t-SNE parameters</a:t>
            </a:r>
          </a:p>
        </p:txBody>
      </p:sp>
    </p:spTree>
    <p:extLst>
      <p:ext uri="{BB962C8B-B14F-4D97-AF65-F5344CB8AC3E}">
        <p14:creationId xmlns:p14="http://schemas.microsoft.com/office/powerpoint/2010/main" val="449774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-186646" y="431435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Perplexity matters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DF046D7-F25A-C948-B4F7-C3473A196C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620"/>
            <a:ext cx="10058400" cy="25971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7B66084-DCB9-7A46-974E-A2CDA8BB78A2}"/>
              </a:ext>
            </a:extLst>
          </p:cNvPr>
          <p:cNvSpPr txBox="1"/>
          <p:nvPr/>
        </p:nvSpPr>
        <p:spPr>
          <a:xfrm>
            <a:off x="6253339" y="7382599"/>
            <a:ext cx="3792023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/2016/misread-</a:t>
            </a:r>
            <a:r>
              <a:rPr lang="en-US" dirty="0" err="1"/>
              <a:t>tsne</a:t>
            </a:r>
            <a:r>
              <a:rPr lang="en-US" dirty="0"/>
              <a:t>/</a:t>
            </a:r>
          </a:p>
        </p:txBody>
      </p:sp>
      <p:sp>
        <p:nvSpPr>
          <p:cNvPr id="4" name="Rectangle 3"/>
          <p:cNvSpPr/>
          <p:nvPr/>
        </p:nvSpPr>
        <p:spPr>
          <a:xfrm>
            <a:off x="3517035" y="2734072"/>
            <a:ext cx="4712568" cy="22335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6" rIns="91388" bIns="45696" spcCol="0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49564" y="4973441"/>
            <a:ext cx="5135916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Recommended range by Van Der </a:t>
            </a:r>
            <a:r>
              <a:rPr lang="en-US" dirty="0" err="1" smtClean="0"/>
              <a:t>Maaten</a:t>
            </a:r>
            <a:r>
              <a:rPr lang="en-US" dirty="0" smtClean="0"/>
              <a:t> and Hinton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237181" y="501825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Number of steps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BEF738B-24BE-3549-9E39-AFB8EE7DDD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234"/>
            <a:ext cx="10058400" cy="23539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004866" y="4966320"/>
            <a:ext cx="756084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237113" y="5254351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2106" y="5686407"/>
            <a:ext cx="1297150" cy="923329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pPr algn="ctr"/>
            <a:r>
              <a:rPr lang="en-US" dirty="0" smtClean="0"/>
              <a:t>“pinched”:</a:t>
            </a:r>
          </a:p>
          <a:p>
            <a:pPr algn="ctr"/>
            <a:r>
              <a:rPr lang="en-US" dirty="0" smtClean="0">
                <a:sym typeface="Wingdings" panose="05000000000000000000" pitchFamily="2" charset="2"/>
              </a:rPr>
              <a:t>Not enough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steps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846103" y="5254351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15519" y="5686405"/>
            <a:ext cx="1008313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pPr algn="ctr"/>
            <a:r>
              <a:rPr lang="en-US" dirty="0" smtClean="0"/>
              <a:t>Too tight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349588" y="5254351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04527" y="5686404"/>
            <a:ext cx="837279" cy="646330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pPr algn="ctr"/>
            <a:r>
              <a:rPr lang="en-US" dirty="0" smtClean="0"/>
              <a:t>Spread</a:t>
            </a:r>
            <a:br>
              <a:rPr lang="en-US" dirty="0" smtClean="0"/>
            </a:br>
            <a:r>
              <a:rPr lang="en-US" dirty="0" smtClean="0"/>
              <a:t>again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8976166" y="5254351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07078" y="5686404"/>
            <a:ext cx="685318" cy="646330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pPr algn="ctr"/>
            <a:r>
              <a:rPr lang="en-US" dirty="0" smtClean="0"/>
              <a:t>Tight</a:t>
            </a:r>
            <a:br>
              <a:rPr lang="en-US" dirty="0" smtClean="0"/>
            </a:b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7B66084-DCB9-7A46-974E-A2CDA8BB78A2}"/>
              </a:ext>
            </a:extLst>
          </p:cNvPr>
          <p:cNvSpPr txBox="1"/>
          <p:nvPr/>
        </p:nvSpPr>
        <p:spPr>
          <a:xfrm>
            <a:off x="6253339" y="7382599"/>
            <a:ext cx="3792023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/2016/misread-</a:t>
            </a:r>
            <a:r>
              <a:rPr lang="en-US" dirty="0" err="1"/>
              <a:t>tsne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882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237181" y="501825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Cluster sizes are not meaningful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28A9C8-55C9-324C-A4D8-C00FA41E2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637"/>
            <a:ext cx="10058400" cy="25771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216" y="1439669"/>
            <a:ext cx="3580275" cy="646330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Original data: 2 Gaussians</a:t>
            </a:r>
          </a:p>
          <a:p>
            <a:r>
              <a:rPr lang="en-US" dirty="0" smtClean="0"/>
              <a:t>Widely different (10-fold) dispersion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96753" y="2085999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54209" y="5712735"/>
            <a:ext cx="5205079" cy="646330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t-SNE loses that notion of distance. </a:t>
            </a:r>
          </a:p>
          <a:p>
            <a:r>
              <a:rPr lang="en-US" dirty="0" smtClean="0"/>
              <a:t>By design, it adapts to regional variations in distance.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7B66084-DCB9-7A46-974E-A2CDA8BB78A2}"/>
              </a:ext>
            </a:extLst>
          </p:cNvPr>
          <p:cNvSpPr txBox="1"/>
          <p:nvPr/>
        </p:nvSpPr>
        <p:spPr>
          <a:xfrm>
            <a:off x="6253339" y="7382599"/>
            <a:ext cx="3792023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/2016/misread-</a:t>
            </a:r>
            <a:r>
              <a:rPr lang="en-US" dirty="0" err="1"/>
              <a:t>tsne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331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237181" y="501825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Between-cluster distance is not always preserved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96C6E2-DEA1-4049-9D7B-A41099E9A9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1"/>
            <a:ext cx="10058400" cy="2476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17035" y="2734072"/>
            <a:ext cx="4712568" cy="22335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6" rIns="91388" bIns="45696" spcCol="0"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51835" y="2374037"/>
            <a:ext cx="1233246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Equidistant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34451" y="2374037"/>
            <a:ext cx="1233246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Equidistant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69825" y="2374037"/>
            <a:ext cx="1052555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Captured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08475" y="2374037"/>
            <a:ext cx="1052555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Captured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69220" y="2374037"/>
            <a:ext cx="1233246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Equidistant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7B66084-DCB9-7A46-974E-A2CDA8BB78A2}"/>
              </a:ext>
            </a:extLst>
          </p:cNvPr>
          <p:cNvSpPr txBox="1"/>
          <p:nvPr/>
        </p:nvSpPr>
        <p:spPr>
          <a:xfrm>
            <a:off x="6253339" y="7382599"/>
            <a:ext cx="3792023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/2016/misread-</a:t>
            </a:r>
            <a:r>
              <a:rPr lang="en-US" dirty="0" err="1"/>
              <a:t>tsne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9984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237181" y="501825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False clusters may appear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87419D5-A8AE-6149-BADE-FAD4723F46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952"/>
            <a:ext cx="10058400" cy="25165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17035" y="2734072"/>
            <a:ext cx="4712568" cy="22335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6" rIns="91388" bIns="45696" spcCol="0"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7B66084-DCB9-7A46-974E-A2CDA8BB78A2}"/>
              </a:ext>
            </a:extLst>
          </p:cNvPr>
          <p:cNvSpPr txBox="1"/>
          <p:nvPr/>
        </p:nvSpPr>
        <p:spPr>
          <a:xfrm>
            <a:off x="6253339" y="7382599"/>
            <a:ext cx="3792023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/2016/misread-</a:t>
            </a:r>
            <a:r>
              <a:rPr lang="en-US" dirty="0" err="1"/>
              <a:t>tsne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978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237181" y="501825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Relationships are not always preserved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1BD705F-FA4D-854A-A1FF-80B6D7DF8F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2194"/>
            <a:ext cx="10058400" cy="26080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17035" y="2734072"/>
            <a:ext cx="4712568" cy="22335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6" rIns="91388" bIns="45696" spcCol="0"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7B66084-DCB9-7A46-974E-A2CDA8BB78A2}"/>
              </a:ext>
            </a:extLst>
          </p:cNvPr>
          <p:cNvSpPr txBox="1"/>
          <p:nvPr/>
        </p:nvSpPr>
        <p:spPr>
          <a:xfrm>
            <a:off x="6253339" y="7382599"/>
            <a:ext cx="3792023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/2016/misread-</a:t>
            </a:r>
            <a:r>
              <a:rPr lang="en-US" dirty="0" err="1"/>
              <a:t>tsne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4155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237181" y="501825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Different runs may produce similar results…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30C2A93-A13D-F84B-AF3D-FAEC2EED19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9310"/>
            <a:ext cx="10058400" cy="2546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E1D9D8A-ED5A-D04C-A44C-9D8DD5896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0985"/>
            <a:ext cx="10058400" cy="256955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237181" y="4502326"/>
            <a:ext cx="9584038" cy="668656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(but not at very low perplexity)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7B66084-DCB9-7A46-974E-A2CDA8BB78A2}"/>
              </a:ext>
            </a:extLst>
          </p:cNvPr>
          <p:cNvSpPr txBox="1"/>
          <p:nvPr/>
        </p:nvSpPr>
        <p:spPr>
          <a:xfrm>
            <a:off x="6253339" y="7382599"/>
            <a:ext cx="3792023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/2016/misread-</a:t>
            </a:r>
            <a:r>
              <a:rPr lang="en-US" dirty="0" err="1"/>
              <a:t>tsne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501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275860" y="124651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t-SNE of equidistant points</a:t>
            </a:r>
          </a:p>
        </p:txBody>
      </p:sp>
      <p:pic>
        <p:nvPicPr>
          <p:cNvPr id="2" name="Equadistant-Points-tSNE.mov">
            <a:hlinkClick r:id="" action="ppaction://media"/>
            <a:extLst>
              <a:ext uri="{FF2B5EF4-FFF2-40B4-BE49-F238E27FC236}">
                <a16:creationId xmlns="" xmlns:a16="http://schemas.microsoft.com/office/drawing/2014/main" id="{70B1C3B0-9366-AF48-AF49-27E8C29E4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891" y="1115538"/>
            <a:ext cx="10058400" cy="69738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6916" y="7117272"/>
            <a:ext cx="1516913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(learning rate)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27147" y="6190459"/>
            <a:ext cx="1371617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(#neighbors)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/>
          <p:cNvGrpSpPr>
            <a:grpSpLocks/>
          </p:cNvGrpSpPr>
          <p:nvPr/>
        </p:nvGrpSpPr>
        <p:grpSpPr bwMode="auto">
          <a:xfrm>
            <a:off x="5423852" y="1424945"/>
            <a:ext cx="3261995" cy="4717415"/>
            <a:chOff x="4930775" y="1257300"/>
            <a:chExt cx="2965450" cy="4162425"/>
          </a:xfrm>
        </p:grpSpPr>
        <p:pic>
          <p:nvPicPr>
            <p:cNvPr id="1643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8"/>
            <a:stretch>
              <a:fillRect/>
            </a:stretch>
          </p:blipFill>
          <p:spPr bwMode="auto">
            <a:xfrm>
              <a:off x="4930775" y="1257300"/>
              <a:ext cx="2965450" cy="416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31" name="Rectangle 1"/>
            <p:cNvSpPr>
              <a:spLocks noChangeArrowheads="1"/>
            </p:cNvSpPr>
            <p:nvPr/>
          </p:nvSpPr>
          <p:spPr bwMode="auto">
            <a:xfrm>
              <a:off x="4953000" y="2578895"/>
              <a:ext cx="21336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marL="342900" indent="-342900"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eaLnBrk="0" fontAlgn="base" hangingPunct="0">
                <a:spcAft>
                  <a:spcPct val="0"/>
                </a:spcAft>
                <a:buNone/>
              </a:pPr>
              <a:endParaRPr lang="en-US" altLang="en-US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6432" name="Rectangle 40"/>
            <p:cNvSpPr>
              <a:spLocks noChangeArrowheads="1"/>
            </p:cNvSpPr>
            <p:nvPr/>
          </p:nvSpPr>
          <p:spPr bwMode="auto">
            <a:xfrm>
              <a:off x="4953000" y="3381375"/>
              <a:ext cx="2133600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marL="342900" indent="-342900"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eaLnBrk="0" fontAlgn="base" hangingPunct="0">
                <a:spcAft>
                  <a:spcPct val="0"/>
                </a:spcAft>
                <a:buNone/>
              </a:pPr>
              <a:endParaRPr lang="en-US" altLang="en-US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6433" name="Rectangle 41"/>
            <p:cNvSpPr>
              <a:spLocks noChangeArrowheads="1"/>
            </p:cNvSpPr>
            <p:nvPr/>
          </p:nvSpPr>
          <p:spPr bwMode="auto">
            <a:xfrm>
              <a:off x="4953000" y="4191000"/>
              <a:ext cx="2133600" cy="147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marL="342900" indent="-342900"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eaLnBrk="0" fontAlgn="base" hangingPunct="0">
                <a:spcAft>
                  <a:spcPct val="0"/>
                </a:spcAft>
                <a:buNone/>
              </a:pPr>
              <a:endParaRPr lang="en-US" altLang="en-US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6434" name="Rectangle 42"/>
            <p:cNvSpPr>
              <a:spLocks noChangeArrowheads="1"/>
            </p:cNvSpPr>
            <p:nvPr/>
          </p:nvSpPr>
          <p:spPr bwMode="auto">
            <a:xfrm>
              <a:off x="4953000" y="1656966"/>
              <a:ext cx="2133600" cy="651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marL="342900" indent="-342900"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eaLnBrk="0" fontAlgn="base" hangingPunct="0">
                <a:spcAft>
                  <a:spcPct val="0"/>
                </a:spcAft>
                <a:buNone/>
              </a:pPr>
              <a:endParaRPr lang="en-US" altLang="en-US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6435" name="Rectangle 43"/>
            <p:cNvSpPr>
              <a:spLocks noChangeArrowheads="1"/>
            </p:cNvSpPr>
            <p:nvPr/>
          </p:nvSpPr>
          <p:spPr bwMode="auto">
            <a:xfrm>
              <a:off x="4953000" y="1265238"/>
              <a:ext cx="2133600" cy="148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 marL="342900" indent="-342900"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eaLnBrk="0" fontAlgn="base" hangingPunct="0">
                <a:spcAft>
                  <a:spcPct val="0"/>
                </a:spcAft>
                <a:buNone/>
              </a:pPr>
              <a:endParaRPr lang="en-US" altLang="en-US">
                <a:solidFill>
                  <a:srgbClr val="000000"/>
                </a:solidFill>
                <a:latin typeface="Helvetica" pitchFamily="34" charset="0"/>
              </a:endParaRPr>
            </a:p>
          </p:txBody>
        </p:sp>
      </p:grpSp>
      <p:sp>
        <p:nvSpPr>
          <p:cNvPr id="16387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tabLst>
                <a:tab pos="321770" algn="l"/>
                <a:tab pos="4013283" algn="l"/>
                <a:tab pos="5413511" algn="l"/>
              </a:tabLst>
            </a:pPr>
            <a:r>
              <a:rPr lang="en-US" altLang="en-US" sz="3600"/>
              <a:t>	Clustering	vs.	Classification</a:t>
            </a:r>
          </a:p>
        </p:txBody>
      </p:sp>
      <p:sp>
        <p:nvSpPr>
          <p:cNvPr id="16388" name="Content Placeholder 30"/>
          <p:cNvSpPr>
            <a:spLocks noGrp="1"/>
          </p:cNvSpPr>
          <p:nvPr>
            <p:ph idx="1"/>
          </p:nvPr>
        </p:nvSpPr>
        <p:spPr>
          <a:xfrm>
            <a:off x="5263198" y="7171482"/>
            <a:ext cx="4065270" cy="600922"/>
          </a:xfrm>
        </p:spPr>
        <p:txBody>
          <a:bodyPr/>
          <a:lstStyle/>
          <a:p>
            <a:r>
              <a:rPr lang="en-US" altLang="en-US" sz="2800" b="1"/>
              <a:t>Supervised learning</a:t>
            </a:r>
          </a:p>
        </p:txBody>
      </p:sp>
      <p:grpSp>
        <p:nvGrpSpPr>
          <p:cNvPr id="16389" name="Group 41"/>
          <p:cNvGrpSpPr>
            <a:grpSpLocks/>
          </p:cNvGrpSpPr>
          <p:nvPr/>
        </p:nvGrpSpPr>
        <p:grpSpPr bwMode="auto">
          <a:xfrm>
            <a:off x="5163667" y="1081305"/>
            <a:ext cx="1824831" cy="1491509"/>
            <a:chOff x="680568" y="1332394"/>
            <a:chExt cx="1659200" cy="1316253"/>
          </a:xfrm>
        </p:grpSpPr>
        <p:sp>
          <p:nvSpPr>
            <p:cNvPr id="16428" name="TextBox 42"/>
            <p:cNvSpPr txBox="1">
              <a:spLocks noChangeArrowheads="1"/>
            </p:cNvSpPr>
            <p:nvPr/>
          </p:nvSpPr>
          <p:spPr bwMode="auto">
            <a:xfrm>
              <a:off x="883920" y="1332394"/>
              <a:ext cx="14558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Helvetica" pitchFamily="34" charset="0"/>
                </a:rPr>
                <a:t>Conditions</a:t>
              </a:r>
              <a:r>
                <a:rPr lang="en-US" altLang="en-US" sz="1800" b="1">
                  <a:solidFill>
                    <a:srgbClr val="000000"/>
                  </a:solidFill>
                  <a:latin typeface="Helvetica" pitchFamily="34" charset="0"/>
                  <a:sym typeface="Wingdings" pitchFamily="2" charset="2"/>
                </a:rPr>
                <a:t></a:t>
              </a:r>
              <a:endParaRPr lang="en-US" altLang="en-US" sz="1800" b="1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6429" name="TextBox 43"/>
            <p:cNvSpPr txBox="1">
              <a:spLocks noChangeArrowheads="1"/>
            </p:cNvSpPr>
            <p:nvPr/>
          </p:nvSpPr>
          <p:spPr bwMode="auto">
            <a:xfrm rot="-5400000">
              <a:off x="343937" y="1973463"/>
              <a:ext cx="101181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Helvetica" pitchFamily="34" charset="0"/>
                  <a:sym typeface="Wingdings" pitchFamily="2" charset="2"/>
                </a:rPr>
                <a:t></a:t>
              </a:r>
              <a:r>
                <a:rPr lang="en-US" altLang="en-US" sz="1800" b="1">
                  <a:solidFill>
                    <a:srgbClr val="000000"/>
                  </a:solidFill>
                  <a:latin typeface="Helvetica" pitchFamily="34" charset="0"/>
                </a:rPr>
                <a:t>Genes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6207919" y="5573818"/>
            <a:ext cx="1739265" cy="296863"/>
          </a:xfrm>
          <a:prstGeom prst="rect">
            <a:avLst/>
          </a:prstGeom>
        </p:spPr>
        <p:txBody>
          <a:bodyPr wrap="none" lIns="101835" tIns="50917" rIns="101835" bIns="50917">
            <a:spAutoFit/>
          </a:bodyPr>
          <a:lstStyle/>
          <a:p>
            <a:pPr defTabSz="10184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Helvetica" pitchFamily="34" charset="0"/>
              </a:rPr>
              <a:t>Alizadeh</a:t>
            </a:r>
            <a:r>
              <a:rPr lang="en-US" sz="1200" dirty="0">
                <a:solidFill>
                  <a:srgbClr val="000000"/>
                </a:solidFill>
                <a:latin typeface="Helvetica" pitchFamily="34" charset="0"/>
              </a:rPr>
              <a:t>, Nature 2000</a:t>
            </a:r>
          </a:p>
        </p:txBody>
      </p:sp>
      <p:pic>
        <p:nvPicPr>
          <p:cNvPr id="1639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1" r="28680"/>
          <a:stretch>
            <a:fillRect/>
          </a:stretch>
        </p:blipFill>
        <p:spPr bwMode="auto">
          <a:xfrm>
            <a:off x="546579" y="1356577"/>
            <a:ext cx="2326005" cy="47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Rectangle 17"/>
          <p:cNvSpPr>
            <a:spLocks noChangeArrowheads="1"/>
          </p:cNvSpPr>
          <p:nvPr/>
        </p:nvSpPr>
        <p:spPr bwMode="auto">
          <a:xfrm>
            <a:off x="2264892" y="1338580"/>
            <a:ext cx="604203" cy="1183852"/>
          </a:xfrm>
          <a:prstGeom prst="rect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  <a:latin typeface="Helvetica" pitchFamily="34" charset="0"/>
            </a:endParaRPr>
          </a:p>
        </p:txBody>
      </p:sp>
      <p:grpSp>
        <p:nvGrpSpPr>
          <p:cNvPr id="16393" name="Group 41"/>
          <p:cNvGrpSpPr>
            <a:grpSpLocks/>
          </p:cNvGrpSpPr>
          <p:nvPr/>
        </p:nvGrpSpPr>
        <p:grpSpPr bwMode="auto">
          <a:xfrm>
            <a:off x="270674" y="1011132"/>
            <a:ext cx="1824831" cy="1361970"/>
            <a:chOff x="680568" y="1264920"/>
            <a:chExt cx="1659200" cy="1200964"/>
          </a:xfrm>
        </p:grpSpPr>
        <p:sp>
          <p:nvSpPr>
            <p:cNvPr id="16426" name="TextBox 42"/>
            <p:cNvSpPr txBox="1">
              <a:spLocks noChangeArrowheads="1"/>
            </p:cNvSpPr>
            <p:nvPr/>
          </p:nvSpPr>
          <p:spPr bwMode="auto">
            <a:xfrm>
              <a:off x="883920" y="1264920"/>
              <a:ext cx="14558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Helvetica" pitchFamily="34" charset="0"/>
                </a:rPr>
                <a:t>Conditions</a:t>
              </a:r>
              <a:r>
                <a:rPr lang="en-US" altLang="en-US" sz="1800" b="1">
                  <a:solidFill>
                    <a:srgbClr val="000000"/>
                  </a:solidFill>
                  <a:latin typeface="Helvetica" pitchFamily="34" charset="0"/>
                  <a:sym typeface="Wingdings" pitchFamily="2" charset="2"/>
                </a:rPr>
                <a:t></a:t>
              </a:r>
              <a:endParaRPr lang="en-US" altLang="en-US" sz="1800" b="1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6427" name="TextBox 43"/>
            <p:cNvSpPr txBox="1">
              <a:spLocks noChangeArrowheads="1"/>
            </p:cNvSpPr>
            <p:nvPr/>
          </p:nvSpPr>
          <p:spPr bwMode="auto">
            <a:xfrm rot="-5400000">
              <a:off x="343937" y="1790700"/>
              <a:ext cx="101181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rgbClr val="000099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1018467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Helvetica" pitchFamily="34" charset="0"/>
                  <a:sym typeface="Wingdings" pitchFamily="2" charset="2"/>
                </a:rPr>
                <a:t></a:t>
              </a:r>
              <a:r>
                <a:rPr lang="en-US" altLang="en-US" sz="1800" b="1">
                  <a:solidFill>
                    <a:srgbClr val="000000"/>
                  </a:solidFill>
                  <a:latin typeface="Helvetica" pitchFamily="34" charset="0"/>
                </a:rPr>
                <a:t>Genes</a:t>
              </a:r>
            </a:p>
          </p:txBody>
        </p:sp>
      </p:grpSp>
      <p:sp>
        <p:nvSpPr>
          <p:cNvPr id="16394" name="Rectangle 27"/>
          <p:cNvSpPr>
            <a:spLocks noChangeArrowheads="1"/>
          </p:cNvSpPr>
          <p:nvPr/>
        </p:nvSpPr>
        <p:spPr bwMode="auto">
          <a:xfrm>
            <a:off x="2055342" y="3756660"/>
            <a:ext cx="268923" cy="1029123"/>
          </a:xfrm>
          <a:prstGeom prst="rect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395" name="Rectangle 28"/>
          <p:cNvSpPr>
            <a:spLocks noChangeArrowheads="1"/>
          </p:cNvSpPr>
          <p:nvPr/>
        </p:nvSpPr>
        <p:spPr bwMode="auto">
          <a:xfrm>
            <a:off x="714222" y="2540423"/>
            <a:ext cx="604203" cy="345440"/>
          </a:xfrm>
          <a:prstGeom prst="rect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396" name="Rectangle 29"/>
          <p:cNvSpPr>
            <a:spLocks noChangeArrowheads="1"/>
          </p:cNvSpPr>
          <p:nvPr/>
        </p:nvSpPr>
        <p:spPr bwMode="auto">
          <a:xfrm>
            <a:off x="2256160" y="2565612"/>
            <a:ext cx="319564" cy="345440"/>
          </a:xfrm>
          <a:prstGeom prst="rect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397" name="Rectangle 30"/>
          <p:cNvSpPr>
            <a:spLocks noChangeArrowheads="1"/>
          </p:cNvSpPr>
          <p:nvPr/>
        </p:nvSpPr>
        <p:spPr bwMode="auto">
          <a:xfrm>
            <a:off x="965677" y="4872148"/>
            <a:ext cx="736918" cy="681885"/>
          </a:xfrm>
          <a:prstGeom prst="rect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398" name="Rectangle 31"/>
          <p:cNvSpPr>
            <a:spLocks noChangeArrowheads="1"/>
          </p:cNvSpPr>
          <p:nvPr/>
        </p:nvSpPr>
        <p:spPr bwMode="auto">
          <a:xfrm>
            <a:off x="630397" y="3861012"/>
            <a:ext cx="359728" cy="931968"/>
          </a:xfrm>
          <a:prstGeom prst="rect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399" name="Rectangle 32"/>
          <p:cNvSpPr>
            <a:spLocks noChangeArrowheads="1"/>
          </p:cNvSpPr>
          <p:nvPr/>
        </p:nvSpPr>
        <p:spPr bwMode="auto">
          <a:xfrm>
            <a:off x="1686877" y="2911052"/>
            <a:ext cx="560547" cy="802428"/>
          </a:xfrm>
          <a:prstGeom prst="rect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6400" name="Straight Arrow Connector 41"/>
          <p:cNvCxnSpPr>
            <a:cxnSpLocks noChangeShapeType="1"/>
            <a:stCxn id="16394" idx="3"/>
          </p:cNvCxnSpPr>
          <p:nvPr/>
        </p:nvCxnSpPr>
        <p:spPr bwMode="auto">
          <a:xfrm>
            <a:off x="2324264" y="4271226"/>
            <a:ext cx="722948" cy="115147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1" name="TextBox 45"/>
          <p:cNvSpPr txBox="1">
            <a:spLocks noChangeArrowheads="1"/>
          </p:cNvSpPr>
          <p:nvPr/>
        </p:nvSpPr>
        <p:spPr bwMode="auto">
          <a:xfrm>
            <a:off x="3012285" y="4141683"/>
            <a:ext cx="2129262" cy="50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00" b="1">
                <a:solidFill>
                  <a:srgbClr val="000000"/>
                </a:solidFill>
                <a:latin typeface="Helvetica" pitchFamily="34" charset="0"/>
              </a:rPr>
              <a:t>Proliferation genes </a:t>
            </a:r>
          </a:p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00" b="1">
                <a:solidFill>
                  <a:srgbClr val="000000"/>
                </a:solidFill>
                <a:latin typeface="Helvetica" pitchFamily="34" charset="0"/>
              </a:rPr>
              <a:t>in transformed cell lines</a:t>
            </a:r>
          </a:p>
        </p:txBody>
      </p:sp>
      <p:sp>
        <p:nvSpPr>
          <p:cNvPr id="16402" name="TextBox 46"/>
          <p:cNvSpPr txBox="1">
            <a:spLocks noChangeArrowheads="1"/>
          </p:cNvSpPr>
          <p:nvPr/>
        </p:nvSpPr>
        <p:spPr bwMode="auto">
          <a:xfrm>
            <a:off x="3005298" y="3148543"/>
            <a:ext cx="1433559" cy="50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00" b="1">
                <a:solidFill>
                  <a:srgbClr val="000000"/>
                </a:solidFill>
                <a:latin typeface="Helvetica" pitchFamily="34" charset="0"/>
              </a:rPr>
              <a:t>B-cell genes in </a:t>
            </a:r>
          </a:p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00" b="1">
                <a:solidFill>
                  <a:srgbClr val="000000"/>
                </a:solidFill>
                <a:latin typeface="Helvetica" pitchFamily="34" charset="0"/>
              </a:rPr>
              <a:t>blood cell lines</a:t>
            </a:r>
          </a:p>
        </p:txBody>
      </p:sp>
      <p:cxnSp>
        <p:nvCxnSpPr>
          <p:cNvPr id="16403" name="Straight Arrow Connector 47"/>
          <p:cNvCxnSpPr>
            <a:cxnSpLocks noChangeShapeType="1"/>
          </p:cNvCxnSpPr>
          <p:nvPr/>
        </p:nvCxnSpPr>
        <p:spPr bwMode="auto">
          <a:xfrm>
            <a:off x="2254414" y="3263688"/>
            <a:ext cx="722948" cy="115147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46"/>
          <p:cNvSpPr/>
          <p:nvPr/>
        </p:nvSpPr>
        <p:spPr>
          <a:xfrm>
            <a:off x="2879569" y="5834703"/>
            <a:ext cx="1739265" cy="296862"/>
          </a:xfrm>
          <a:prstGeom prst="rect">
            <a:avLst/>
          </a:prstGeom>
        </p:spPr>
        <p:txBody>
          <a:bodyPr wrap="none" lIns="101835" tIns="50917" rIns="101835" bIns="50917">
            <a:spAutoFit/>
          </a:bodyPr>
          <a:lstStyle/>
          <a:p>
            <a:pPr defTabSz="10184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Helvetica" pitchFamily="34" charset="0"/>
              </a:rPr>
              <a:t>Alizadeh</a:t>
            </a:r>
            <a:r>
              <a:rPr lang="en-US" sz="1200" dirty="0">
                <a:solidFill>
                  <a:srgbClr val="000000"/>
                </a:solidFill>
                <a:latin typeface="Helvetica" pitchFamily="34" charset="0"/>
              </a:rPr>
              <a:t>, Nature 2000</a:t>
            </a:r>
          </a:p>
        </p:txBody>
      </p:sp>
      <p:sp>
        <p:nvSpPr>
          <p:cNvPr id="16405" name="Rectangle 55"/>
          <p:cNvSpPr>
            <a:spLocks noChangeArrowheads="1"/>
          </p:cNvSpPr>
          <p:nvPr/>
        </p:nvSpPr>
        <p:spPr bwMode="auto">
          <a:xfrm>
            <a:off x="3071657" y="5025078"/>
            <a:ext cx="1967616" cy="70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00" b="1">
                <a:solidFill>
                  <a:srgbClr val="000000"/>
                </a:solidFill>
                <a:latin typeface="Helvetica" pitchFamily="34" charset="0"/>
              </a:rPr>
              <a:t>Lymph node genes in </a:t>
            </a:r>
          </a:p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00" b="1">
                <a:solidFill>
                  <a:srgbClr val="000000"/>
                </a:solidFill>
                <a:latin typeface="Helvetica" pitchFamily="34" charset="0"/>
              </a:rPr>
              <a:t>diffuse large B-cell </a:t>
            </a:r>
          </a:p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00" b="1">
                <a:solidFill>
                  <a:srgbClr val="000000"/>
                </a:solidFill>
                <a:latin typeface="Helvetica" pitchFamily="34" charset="0"/>
              </a:rPr>
              <a:t>lymphoma (DLBCL)</a:t>
            </a:r>
          </a:p>
        </p:txBody>
      </p:sp>
      <p:cxnSp>
        <p:nvCxnSpPr>
          <p:cNvPr id="16406" name="Straight Arrow Connector 56"/>
          <p:cNvCxnSpPr>
            <a:cxnSpLocks noChangeShapeType="1"/>
            <a:endCxn id="16405" idx="1"/>
          </p:cNvCxnSpPr>
          <p:nvPr/>
        </p:nvCxnSpPr>
        <p:spPr bwMode="auto">
          <a:xfrm>
            <a:off x="1688627" y="5149217"/>
            <a:ext cx="1383030" cy="227358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7" name="TextBox 58"/>
          <p:cNvSpPr txBox="1">
            <a:spLocks noChangeArrowheads="1"/>
          </p:cNvSpPr>
          <p:nvPr/>
        </p:nvSpPr>
        <p:spPr bwMode="auto">
          <a:xfrm>
            <a:off x="2926717" y="1711012"/>
            <a:ext cx="1228375" cy="70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00" b="1">
                <a:solidFill>
                  <a:srgbClr val="000000"/>
                </a:solidFill>
                <a:latin typeface="Helvetica" pitchFamily="34" charset="0"/>
              </a:rPr>
              <a:t>Chronic</a:t>
            </a:r>
          </a:p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00" b="1">
                <a:solidFill>
                  <a:srgbClr val="000000"/>
                </a:solidFill>
                <a:latin typeface="Helvetica" pitchFamily="34" charset="0"/>
              </a:rPr>
              <a:t>lymphocytic </a:t>
            </a:r>
            <a:br>
              <a:rPr lang="en-US" altLang="en-US" sz="1300" b="1">
                <a:solidFill>
                  <a:srgbClr val="000000"/>
                </a:solidFill>
                <a:latin typeface="Helvetica" pitchFamily="34" charset="0"/>
              </a:rPr>
            </a:br>
            <a:r>
              <a:rPr lang="en-US" altLang="en-US" sz="1300" b="1">
                <a:solidFill>
                  <a:srgbClr val="000000"/>
                </a:solidFill>
                <a:latin typeface="Helvetica" pitchFamily="34" charset="0"/>
              </a:rPr>
              <a:t>leukemia</a:t>
            </a:r>
          </a:p>
        </p:txBody>
      </p:sp>
      <p:cxnSp>
        <p:nvCxnSpPr>
          <p:cNvPr id="16408" name="Straight Arrow Connector 47"/>
          <p:cNvCxnSpPr>
            <a:cxnSpLocks noChangeShapeType="1"/>
          </p:cNvCxnSpPr>
          <p:nvPr/>
        </p:nvCxnSpPr>
        <p:spPr bwMode="auto">
          <a:xfrm>
            <a:off x="2526829" y="1514898"/>
            <a:ext cx="722948" cy="115147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9" name="TextBox 7"/>
          <p:cNvSpPr txBox="1">
            <a:spLocks noChangeArrowheads="1"/>
          </p:cNvSpPr>
          <p:nvPr/>
        </p:nvSpPr>
        <p:spPr bwMode="auto">
          <a:xfrm>
            <a:off x="192088" y="6113569"/>
            <a:ext cx="4971574" cy="104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u="sng">
                <a:solidFill>
                  <a:srgbClr val="000000"/>
                </a:solidFill>
                <a:latin typeface="Helvetica" pitchFamily="34" charset="0"/>
                <a:sym typeface="Wingdings" pitchFamily="2" charset="2"/>
              </a:rPr>
              <a:t>Goal of Clustering</a:t>
            </a:r>
            <a:r>
              <a:rPr lang="en-US" altLang="en-US" sz="2000">
                <a:solidFill>
                  <a:srgbClr val="000000"/>
                </a:solidFill>
                <a:latin typeface="Helvetica" pitchFamily="34" charset="0"/>
                <a:sym typeface="Wingdings" pitchFamily="2" charset="2"/>
              </a:rPr>
              <a:t>: </a:t>
            </a:r>
            <a:r>
              <a:rPr lang="en-US" altLang="en-US" sz="2000" b="1" u="sng">
                <a:solidFill>
                  <a:srgbClr val="000000"/>
                </a:solidFill>
                <a:latin typeface="Helvetica" pitchFamily="34" charset="0"/>
              </a:rPr>
              <a:t>Group similar items </a:t>
            </a:r>
            <a:r>
              <a:rPr lang="en-US" altLang="en-US" sz="2000">
                <a:solidFill>
                  <a:srgbClr val="000000"/>
                </a:solidFill>
                <a:latin typeface="Helvetica" pitchFamily="34" charset="0"/>
              </a:rPr>
              <a:t>that likely come from the same category, and in doing so </a:t>
            </a:r>
            <a:r>
              <a:rPr lang="en-US" altLang="en-US" sz="2000" b="1" u="sng">
                <a:solidFill>
                  <a:srgbClr val="000000"/>
                </a:solidFill>
                <a:latin typeface="Helvetica" pitchFamily="34" charset="0"/>
              </a:rPr>
              <a:t>reveal hidden structure </a:t>
            </a:r>
          </a:p>
        </p:txBody>
      </p:sp>
      <p:sp>
        <p:nvSpPr>
          <p:cNvPr id="16410" name="TextBox 7"/>
          <p:cNvSpPr txBox="1">
            <a:spLocks noChangeArrowheads="1"/>
          </p:cNvSpPr>
          <p:nvPr/>
        </p:nvSpPr>
        <p:spPr bwMode="auto">
          <a:xfrm>
            <a:off x="5163662" y="6113569"/>
            <a:ext cx="4886008" cy="104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u="sng">
                <a:solidFill>
                  <a:srgbClr val="000000"/>
                </a:solidFill>
                <a:latin typeface="Helvetica" pitchFamily="34" charset="0"/>
                <a:sym typeface="Wingdings" pitchFamily="2" charset="2"/>
              </a:rPr>
              <a:t>Goal of Classification</a:t>
            </a:r>
            <a:r>
              <a:rPr lang="en-US" altLang="en-US" sz="2000">
                <a:solidFill>
                  <a:srgbClr val="000000"/>
                </a:solidFill>
                <a:latin typeface="Helvetica" pitchFamily="34" charset="0"/>
                <a:sym typeface="Wingdings" pitchFamily="2" charset="2"/>
              </a:rPr>
              <a:t>: Extract features from the data that </a:t>
            </a:r>
            <a:r>
              <a:rPr lang="en-US" altLang="en-US" sz="2000">
                <a:solidFill>
                  <a:srgbClr val="000000"/>
                </a:solidFill>
                <a:latin typeface="Helvetica" pitchFamily="34" charset="0"/>
              </a:rPr>
              <a:t>best </a:t>
            </a:r>
            <a:r>
              <a:rPr lang="en-US" altLang="en-US" sz="2000" b="1" u="sng">
                <a:solidFill>
                  <a:srgbClr val="000000"/>
                </a:solidFill>
                <a:latin typeface="Helvetica" pitchFamily="34" charset="0"/>
              </a:rPr>
              <a:t>assign new elements</a:t>
            </a:r>
            <a:r>
              <a:rPr lang="en-US" altLang="en-US" sz="2000" b="1">
                <a:solidFill>
                  <a:srgbClr val="000000"/>
                </a:solidFill>
                <a:latin typeface="Helvetica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Helvetica" pitchFamily="34" charset="0"/>
              </a:rPr>
              <a:t>to ≥1 of </a:t>
            </a:r>
            <a:r>
              <a:rPr lang="en-US" altLang="en-US" sz="2000" b="1" u="sng">
                <a:solidFill>
                  <a:srgbClr val="000000"/>
                </a:solidFill>
                <a:latin typeface="Helvetica" pitchFamily="34" charset="0"/>
              </a:rPr>
              <a:t>well-defined classes</a:t>
            </a:r>
          </a:p>
        </p:txBody>
      </p:sp>
      <p:sp>
        <p:nvSpPr>
          <p:cNvPr id="56" name="Content Placeholder 30"/>
          <p:cNvSpPr txBox="1">
            <a:spLocks/>
          </p:cNvSpPr>
          <p:nvPr/>
        </p:nvSpPr>
        <p:spPr bwMode="auto">
          <a:xfrm>
            <a:off x="302102" y="7171482"/>
            <a:ext cx="4526280" cy="600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35" tIns="50917" rIns="101835" bIns="50917"/>
          <a:lstStyle/>
          <a:p>
            <a:pPr marL="381880" indent="-381880" defTabSz="1018467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b="1" kern="0" dirty="0">
                <a:solidFill>
                  <a:srgbClr val="000099"/>
                </a:solidFill>
              </a:rPr>
              <a:t>Unsupervised learning</a:t>
            </a:r>
          </a:p>
        </p:txBody>
      </p:sp>
      <p:sp>
        <p:nvSpPr>
          <p:cNvPr id="16412" name="TextBox 57"/>
          <p:cNvSpPr txBox="1">
            <a:spLocks noChangeArrowheads="1"/>
          </p:cNvSpPr>
          <p:nvPr/>
        </p:nvSpPr>
        <p:spPr bwMode="auto">
          <a:xfrm>
            <a:off x="7762085" y="1074107"/>
            <a:ext cx="1015176" cy="41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lnSpc>
                <a:spcPts val="1226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000000"/>
                </a:solidFill>
                <a:latin typeface="Helvetica" pitchFamily="34" charset="0"/>
              </a:rPr>
              <a:t>Known</a:t>
            </a:r>
            <a:br>
              <a:rPr lang="en-US" altLang="en-US" sz="1600" b="1">
                <a:solidFill>
                  <a:srgbClr val="000000"/>
                </a:solidFill>
                <a:latin typeface="Helvetica" pitchFamily="34" charset="0"/>
              </a:rPr>
            </a:br>
            <a:r>
              <a:rPr lang="en-US" altLang="en-US" sz="1600" b="1">
                <a:solidFill>
                  <a:srgbClr val="000000"/>
                </a:solidFill>
                <a:latin typeface="Helvetica" pitchFamily="34" charset="0"/>
              </a:rPr>
              <a:t>classes:</a:t>
            </a:r>
          </a:p>
        </p:txBody>
      </p:sp>
      <p:sp>
        <p:nvSpPr>
          <p:cNvPr id="16413" name="TextBox 58"/>
          <p:cNvSpPr txBox="1">
            <a:spLocks noChangeArrowheads="1"/>
          </p:cNvSpPr>
          <p:nvPr/>
        </p:nvSpPr>
        <p:spPr bwMode="auto">
          <a:xfrm>
            <a:off x="2821943" y="888792"/>
            <a:ext cx="2441849" cy="41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35" tIns="50917" rIns="101835" bIns="50917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fontAlgn="base">
              <a:lnSpc>
                <a:spcPts val="1226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000000"/>
                </a:solidFill>
                <a:latin typeface="Helvetica" pitchFamily="34" charset="0"/>
              </a:rPr>
              <a:t>Independent validation</a:t>
            </a:r>
          </a:p>
          <a:p>
            <a:pPr defTabSz="1018467" fontAlgn="base">
              <a:lnSpc>
                <a:spcPts val="1226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000000"/>
                </a:solidFill>
                <a:latin typeface="Helvetica" pitchFamily="34" charset="0"/>
              </a:rPr>
              <a:t>of groups that emerge:</a:t>
            </a:r>
          </a:p>
        </p:txBody>
      </p:sp>
      <p:sp>
        <p:nvSpPr>
          <p:cNvPr id="16414" name="Rectangle 59"/>
          <p:cNvSpPr>
            <a:spLocks noChangeArrowheads="1"/>
          </p:cNvSpPr>
          <p:nvPr/>
        </p:nvSpPr>
        <p:spPr bwMode="auto">
          <a:xfrm>
            <a:off x="5439574" y="1433938"/>
            <a:ext cx="3244533" cy="1182052"/>
          </a:xfrm>
          <a:prstGeom prst="rect">
            <a:avLst/>
          </a:prstGeom>
          <a:noFill/>
          <a:ln w="19050" algn="ctr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415" name="Rectangle 63"/>
          <p:cNvSpPr>
            <a:spLocks noChangeArrowheads="1"/>
          </p:cNvSpPr>
          <p:nvPr/>
        </p:nvSpPr>
        <p:spPr bwMode="auto">
          <a:xfrm>
            <a:off x="5439574" y="3533564"/>
            <a:ext cx="3244533" cy="154728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416" name="Rectangle 64"/>
          <p:cNvSpPr>
            <a:spLocks noChangeArrowheads="1"/>
          </p:cNvSpPr>
          <p:nvPr/>
        </p:nvSpPr>
        <p:spPr bwMode="auto">
          <a:xfrm>
            <a:off x="5439574" y="3679301"/>
            <a:ext cx="3244533" cy="152929"/>
          </a:xfrm>
          <a:prstGeom prst="rect">
            <a:avLst/>
          </a:prstGeom>
          <a:noFill/>
          <a:ln w="1905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417" name="Rectangle 65"/>
          <p:cNvSpPr>
            <a:spLocks noChangeArrowheads="1"/>
          </p:cNvSpPr>
          <p:nvPr/>
        </p:nvSpPr>
        <p:spPr bwMode="auto">
          <a:xfrm>
            <a:off x="5439574" y="4040934"/>
            <a:ext cx="3244533" cy="689081"/>
          </a:xfrm>
          <a:prstGeom prst="rect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418" name="Rectangle 66"/>
          <p:cNvSpPr>
            <a:spLocks noChangeArrowheads="1"/>
          </p:cNvSpPr>
          <p:nvPr/>
        </p:nvSpPr>
        <p:spPr bwMode="auto">
          <a:xfrm>
            <a:off x="5439574" y="4917123"/>
            <a:ext cx="3244533" cy="674687"/>
          </a:xfrm>
          <a:prstGeom prst="rect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419" name="Rectangle 69"/>
          <p:cNvSpPr>
            <a:spLocks noChangeArrowheads="1"/>
          </p:cNvSpPr>
          <p:nvPr/>
        </p:nvSpPr>
        <p:spPr bwMode="auto">
          <a:xfrm>
            <a:off x="5439574" y="2642982"/>
            <a:ext cx="3244533" cy="268075"/>
          </a:xfrm>
          <a:prstGeom prst="rect">
            <a:avLst/>
          </a:prstGeom>
          <a:noFill/>
          <a:ln w="190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5" tIns="50917" rIns="101835" bIns="50917"/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420" name="Right Arrow 3"/>
          <p:cNvSpPr>
            <a:spLocks noChangeArrowheads="1"/>
          </p:cNvSpPr>
          <p:nvPr/>
        </p:nvSpPr>
        <p:spPr bwMode="auto">
          <a:xfrm rot="10800000">
            <a:off x="7457883" y="1265455"/>
            <a:ext cx="271380" cy="999066"/>
          </a:xfrm>
          <a:prstGeom prst="rightArrow">
            <a:avLst>
              <a:gd name="adj1" fmla="val 50000"/>
              <a:gd name="adj2" fmla="val 4981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835" tIns="50917" rIns="101835" bIns="50917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421" name="Right Arrow 47"/>
          <p:cNvSpPr>
            <a:spLocks noChangeArrowheads="1"/>
          </p:cNvSpPr>
          <p:nvPr/>
        </p:nvSpPr>
        <p:spPr bwMode="auto">
          <a:xfrm rot="10800000">
            <a:off x="7457883" y="2287381"/>
            <a:ext cx="271380" cy="999066"/>
          </a:xfrm>
          <a:prstGeom prst="rightArrow">
            <a:avLst>
              <a:gd name="adj1" fmla="val 50000"/>
              <a:gd name="adj2" fmla="val 4981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835" tIns="50917" rIns="101835" bIns="50917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422" name="Right Arrow 48"/>
          <p:cNvSpPr>
            <a:spLocks noChangeArrowheads="1"/>
          </p:cNvSpPr>
          <p:nvPr/>
        </p:nvSpPr>
        <p:spPr bwMode="auto">
          <a:xfrm rot="10800000">
            <a:off x="7457883" y="3100605"/>
            <a:ext cx="271380" cy="999066"/>
          </a:xfrm>
          <a:prstGeom prst="rightArrow">
            <a:avLst>
              <a:gd name="adj1" fmla="val 50000"/>
              <a:gd name="adj2" fmla="val 4981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835" tIns="50917" rIns="101835" bIns="50917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423" name="Right Arrow 49"/>
          <p:cNvSpPr>
            <a:spLocks noChangeArrowheads="1"/>
          </p:cNvSpPr>
          <p:nvPr/>
        </p:nvSpPr>
        <p:spPr bwMode="auto">
          <a:xfrm rot="10800000">
            <a:off x="7457883" y="3284120"/>
            <a:ext cx="271380" cy="999066"/>
          </a:xfrm>
          <a:prstGeom prst="rightArrow">
            <a:avLst>
              <a:gd name="adj1" fmla="val 50000"/>
              <a:gd name="adj2" fmla="val 4981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835" tIns="50917" rIns="101835" bIns="50917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424" name="Right Arrow 50"/>
          <p:cNvSpPr>
            <a:spLocks noChangeArrowheads="1"/>
          </p:cNvSpPr>
          <p:nvPr/>
        </p:nvSpPr>
        <p:spPr bwMode="auto">
          <a:xfrm rot="10800000">
            <a:off x="7456883" y="3882343"/>
            <a:ext cx="273370" cy="999066"/>
          </a:xfrm>
          <a:prstGeom prst="rightArrow">
            <a:avLst>
              <a:gd name="adj1" fmla="val 50000"/>
              <a:gd name="adj2" fmla="val 50181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835" tIns="50917" rIns="101835" bIns="50917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6425" name="Right Arrow 52"/>
          <p:cNvSpPr>
            <a:spLocks noChangeArrowheads="1"/>
          </p:cNvSpPr>
          <p:nvPr/>
        </p:nvSpPr>
        <p:spPr bwMode="auto">
          <a:xfrm rot="10800000">
            <a:off x="7457883" y="4835001"/>
            <a:ext cx="271380" cy="999066"/>
          </a:xfrm>
          <a:prstGeom prst="rightArrow">
            <a:avLst>
              <a:gd name="adj1" fmla="val 50000"/>
              <a:gd name="adj2" fmla="val 4981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01835" tIns="50917" rIns="101835" bIns="50917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>
                <a:solidFill>
                  <a:srgbClr val="000099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18467" eaLnBrk="0" fontAlgn="base" hangingPunct="0">
              <a:spcAft>
                <a:spcPct val="0"/>
              </a:spcAft>
              <a:buNone/>
            </a:pPr>
            <a:endParaRPr lang="en-US" altLang="en-US">
              <a:solidFill>
                <a:srgbClr val="00000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41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275860" y="124651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t-SNE of square grid</a:t>
            </a:r>
          </a:p>
        </p:txBody>
      </p:sp>
      <p:pic>
        <p:nvPicPr>
          <p:cNvPr id="4" name="Square-Grid-tSNE.mov">
            <a:hlinkClick r:id="" action="ppaction://media"/>
            <a:extLst>
              <a:ext uri="{FF2B5EF4-FFF2-40B4-BE49-F238E27FC236}">
                <a16:creationId xmlns="" xmlns:a16="http://schemas.microsoft.com/office/drawing/2014/main" id="{9A448237-3E2F-0347-A997-E5D56A6B79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79" y="753303"/>
            <a:ext cx="10058400" cy="7023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6916" y="6829241"/>
            <a:ext cx="1516913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(learning rate)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27147" y="5902428"/>
            <a:ext cx="1371617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(#neighbors)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F8A5D76-A07F-E643-A9A7-607A7EC59471}"/>
              </a:ext>
            </a:extLst>
          </p:cNvPr>
          <p:cNvSpPr txBox="1">
            <a:spLocks noChangeArrowheads="1"/>
          </p:cNvSpPr>
          <p:nvPr/>
        </p:nvSpPr>
        <p:spPr>
          <a:xfrm>
            <a:off x="276672" y="334483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8915AC2-38B9-F247-9A3D-85C1552320BD}"/>
              </a:ext>
            </a:extLst>
          </p:cNvPr>
          <p:cNvSpPr txBox="1">
            <a:spLocks noChangeArrowheads="1"/>
          </p:cNvSpPr>
          <p:nvPr/>
        </p:nvSpPr>
        <p:spPr>
          <a:xfrm>
            <a:off x="275860" y="124651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t-SNE of 3D Knot</a:t>
            </a:r>
          </a:p>
        </p:txBody>
      </p:sp>
      <p:pic>
        <p:nvPicPr>
          <p:cNvPr id="2" name="3D Knot tSNE.mov">
            <a:hlinkClick r:id="" action="ppaction://media"/>
            <a:extLst>
              <a:ext uri="{FF2B5EF4-FFF2-40B4-BE49-F238E27FC236}">
                <a16:creationId xmlns="" xmlns:a16="http://schemas.microsoft.com/office/drawing/2014/main" id="{55F0FC6F-54EB-AD4A-9662-5B4202172D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79" y="963137"/>
            <a:ext cx="10058400" cy="7002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85584" y="6901250"/>
            <a:ext cx="1516913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(learning rate)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5816" y="5974436"/>
            <a:ext cx="1371617" cy="369283"/>
          </a:xfrm>
          <a:prstGeom prst="rect">
            <a:avLst/>
          </a:prstGeom>
          <a:noFill/>
        </p:spPr>
        <p:txBody>
          <a:bodyPr wrap="none" lIns="91388" tIns="45696" rIns="91388" bIns="45696" rtlCol="0">
            <a:spAutoFit/>
          </a:bodyPr>
          <a:lstStyle/>
          <a:p>
            <a:r>
              <a:rPr lang="en-US" dirty="0" smtClean="0"/>
              <a:t>(#neighbors)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664" y="6262464"/>
            <a:ext cx="9649072" cy="108012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D9A68-B089-AD4E-9F1E-7A40EC6D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00"/>
            <a:ext cx="10058400" cy="648065"/>
          </a:xfrm>
        </p:spPr>
        <p:txBody>
          <a:bodyPr>
            <a:noAutofit/>
          </a:bodyPr>
          <a:lstStyle/>
          <a:p>
            <a:pPr>
              <a:lnSpc>
                <a:spcPts val="5571"/>
              </a:lnSpc>
            </a:pPr>
            <a:r>
              <a:rPr lang="en-CA" sz="3600" b="1" dirty="0" smtClean="0">
                <a:solidFill>
                  <a:srgbClr val="000000"/>
                </a:solidFill>
                <a:cs typeface="Calibri"/>
              </a:rPr>
              <a:t>Today: Gene Expression, PCA, t-SNE, </a:t>
            </a:r>
            <a:r>
              <a:rPr lang="en-CA" sz="3600" b="1" dirty="0" err="1" smtClean="0">
                <a:solidFill>
                  <a:srgbClr val="000000"/>
                </a:solidFill>
                <a:cs typeface="Calibri"/>
              </a:rPr>
              <a:t>autoencoders</a:t>
            </a:r>
            <a:endParaRPr lang="en-CA" sz="3600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C380C8-6B12-AB41-94A9-B9BDB3C0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2" y="717848"/>
            <a:ext cx="9690097" cy="7836096"/>
          </a:xfrm>
        </p:spPr>
        <p:txBody>
          <a:bodyPr/>
          <a:lstStyle/>
          <a:p>
            <a:r>
              <a:rPr lang="en-US" dirty="0" smtClean="0"/>
              <a:t>Gene expression analysis: The Biology of RNA-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Supervised (Classification) vs. unsupervised (Clustering)</a:t>
            </a:r>
            <a:endParaRPr lang="en-US" dirty="0" smtClean="0"/>
          </a:p>
          <a:p>
            <a:r>
              <a:rPr lang="en-US" dirty="0" smtClean="0"/>
              <a:t>Supervised: Differential expression analysis</a:t>
            </a:r>
          </a:p>
          <a:p>
            <a:r>
              <a:rPr lang="en-US" dirty="0" smtClean="0"/>
              <a:t>Unsupervised: Embedding into lower </a:t>
            </a:r>
            <a:r>
              <a:rPr lang="en-US" dirty="0"/>
              <a:t>dimensional space</a:t>
            </a:r>
          </a:p>
          <a:p>
            <a:r>
              <a:rPr lang="en-US" dirty="0" smtClean="0"/>
              <a:t>Linear reduction </a:t>
            </a:r>
            <a:r>
              <a:rPr lang="en-US" dirty="0"/>
              <a:t>of dimensionality </a:t>
            </a:r>
          </a:p>
          <a:p>
            <a:pPr lvl="1"/>
            <a:r>
              <a:rPr lang="en-US" dirty="0"/>
              <a:t>Principle Component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Singular Value Decomposition</a:t>
            </a:r>
            <a:endParaRPr lang="en-US" dirty="0"/>
          </a:p>
          <a:p>
            <a:r>
              <a:rPr lang="en-US" dirty="0" smtClean="0"/>
              <a:t>Non-linear dimensionality reduction: </a:t>
            </a:r>
            <a:r>
              <a:rPr lang="en-US" dirty="0" err="1" smtClean="0"/>
              <a:t>embeddings</a:t>
            </a:r>
            <a:endParaRPr lang="en-US" dirty="0"/>
          </a:p>
          <a:p>
            <a:pPr lvl="1"/>
            <a:r>
              <a:rPr lang="en-US" dirty="0"/>
              <a:t>t-distributed Stochastic Network Embedding (t-SNE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Building intuition: Playing with t-SNE parameters</a:t>
            </a:r>
            <a:endParaRPr lang="en-US" dirty="0"/>
          </a:p>
          <a:p>
            <a:r>
              <a:rPr lang="en-US" dirty="0" smtClean="0"/>
              <a:t>Deep Learning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err="1" smtClean="0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0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71D255-8053-0541-971F-DCAB148EC08C}"/>
              </a:ext>
            </a:extLst>
          </p:cNvPr>
          <p:cNvSpPr txBox="1"/>
          <p:nvPr/>
        </p:nvSpPr>
        <p:spPr>
          <a:xfrm>
            <a:off x="780727" y="3526163"/>
            <a:ext cx="7937747" cy="1323391"/>
          </a:xfrm>
          <a:prstGeom prst="rect">
            <a:avLst/>
          </a:prstGeom>
          <a:noFill/>
        </p:spPr>
        <p:txBody>
          <a:bodyPr wrap="square" lIns="91388" tIns="45696" rIns="91388" bIns="45696" rtlCol="0">
            <a:spAutoFit/>
          </a:bodyPr>
          <a:lstStyle/>
          <a:p>
            <a:pPr algn="ctr"/>
            <a:r>
              <a:rPr lang="en-US" sz="4000" dirty="0" smtClean="0"/>
              <a:t>8. Embedding with Deep learning:</a:t>
            </a:r>
          </a:p>
          <a:p>
            <a:pPr algn="ctr"/>
            <a:r>
              <a:rPr lang="en-US" sz="4000" dirty="0" smtClean="0"/>
              <a:t>Auto-encoders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479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927" y="293204"/>
            <a:ext cx="9642541" cy="522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036" marR="11218" algn="ctr" rtl="0">
              <a:lnSpc>
                <a:spcPct val="106700"/>
              </a:lnSpc>
            </a:pPr>
            <a:r>
              <a:rPr kern="1200" dirty="0">
                <a:ea typeface="+mn-ea"/>
              </a:rPr>
              <a:t>Autoencoder: </a:t>
            </a:r>
            <a:r>
              <a:rPr lang="en-US" kern="1200" dirty="0" smtClean="0">
                <a:ea typeface="+mn-ea"/>
              </a:rPr>
              <a:t>dimensionality reduction </a:t>
            </a:r>
            <a:r>
              <a:rPr kern="1200" dirty="0" smtClean="0">
                <a:ea typeface="+mn-ea"/>
              </a:rPr>
              <a:t>with </a:t>
            </a:r>
            <a:r>
              <a:rPr kern="1200" dirty="0">
                <a:ea typeface="+mn-ea"/>
              </a:rPr>
              <a:t>neural </a:t>
            </a:r>
            <a:r>
              <a:rPr kern="1200" dirty="0" smtClean="0">
                <a:ea typeface="+mn-ea"/>
              </a:rPr>
              <a:t>net</a:t>
            </a:r>
            <a:endParaRPr kern="1200" dirty="0">
              <a:ea typeface="+mn-e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41567" y="4913018"/>
            <a:ext cx="11172305" cy="2263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151130" marR="475615">
              <a:lnSpc>
                <a:spcPct val="102600"/>
              </a:lnSpc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78479" marR="1049934" indent="-378479" defTabSz="2018563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</a:rPr>
              <a:t>Tricking a </a:t>
            </a:r>
            <a:r>
              <a:rPr lang="en-US" sz="2000" b="1" dirty="0">
                <a:solidFill>
                  <a:prstClr val="black"/>
                </a:solidFill>
              </a:rPr>
              <a:t>supervised </a:t>
            </a:r>
            <a:r>
              <a:rPr lang="en-US" sz="2000" dirty="0">
                <a:solidFill>
                  <a:prstClr val="black"/>
                </a:solidFill>
              </a:rPr>
              <a:t>learning algorithm to work in </a:t>
            </a:r>
            <a:r>
              <a:rPr lang="en-US" sz="2000" b="1" dirty="0">
                <a:solidFill>
                  <a:prstClr val="black"/>
                </a:solidFill>
              </a:rPr>
              <a:t>unsupervised </a:t>
            </a:r>
            <a:r>
              <a:rPr lang="en-US" sz="2000" dirty="0">
                <a:solidFill>
                  <a:prstClr val="black"/>
                </a:solidFill>
              </a:rPr>
              <a:t>fashion</a:t>
            </a:r>
          </a:p>
          <a:p>
            <a:pPr marL="378479" marR="1049934" indent="-378479" defTabSz="2018563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</a:rPr>
              <a:t>Feed input as output function to be learned. </a:t>
            </a:r>
            <a:r>
              <a:rPr lang="en-US" sz="2000" b="1" dirty="0">
                <a:solidFill>
                  <a:prstClr val="black"/>
                </a:solidFill>
              </a:rPr>
              <a:t>But! </a:t>
            </a:r>
            <a:r>
              <a:rPr lang="en-US" sz="2000" dirty="0">
                <a:solidFill>
                  <a:prstClr val="black"/>
                </a:solidFill>
              </a:rPr>
              <a:t>Constrain model complexity</a:t>
            </a:r>
          </a:p>
          <a:p>
            <a:pPr marL="378479" marR="1049934" indent="-378479" defTabSz="2018563"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prstClr val="black"/>
              </a:solidFill>
            </a:endParaRPr>
          </a:p>
          <a:p>
            <a:pPr marL="378479" marR="1049934" indent="-378479" defTabSz="2018563">
              <a:buFont typeface="Arial" panose="020B0604020202020204" pitchFamily="34" charset="0"/>
              <a:buChar char="•"/>
              <a:defRPr/>
            </a:pPr>
            <a:r>
              <a:rPr lang="en-US" sz="2000" b="1" dirty="0" err="1">
                <a:solidFill>
                  <a:prstClr val="black"/>
                </a:solidFill>
              </a:rPr>
              <a:t>Pretraining</a:t>
            </a:r>
            <a:r>
              <a:rPr lang="en-US" sz="2000" dirty="0">
                <a:solidFill>
                  <a:prstClr val="black"/>
                </a:solidFill>
              </a:rPr>
              <a:t> with </a:t>
            </a:r>
            <a:r>
              <a:rPr sz="2000" dirty="0">
                <a:solidFill>
                  <a:prstClr val="black"/>
                </a:solidFill>
              </a:rPr>
              <a:t>RBMs</a:t>
            </a:r>
            <a:r>
              <a:rPr lang="en-US" sz="2000" dirty="0">
                <a:solidFill>
                  <a:prstClr val="black"/>
                </a:solidFill>
              </a:rPr>
              <a:t> to learn representations for future supervised tasks. U</a:t>
            </a:r>
            <a:r>
              <a:rPr sz="2000" dirty="0">
                <a:solidFill>
                  <a:prstClr val="black"/>
                </a:solidFill>
              </a:rPr>
              <a:t>se</a:t>
            </a:r>
            <a:r>
              <a:rPr lang="en-US" sz="2000" dirty="0">
                <a:solidFill>
                  <a:prstClr val="black"/>
                </a:solidFill>
              </a:rPr>
              <a:t> RBM output</a:t>
            </a:r>
            <a:r>
              <a:rPr sz="2000" dirty="0">
                <a:solidFill>
                  <a:prstClr val="black"/>
                </a:solidFill>
              </a:rPr>
              <a:t> as “data” for training the next </a:t>
            </a:r>
            <a:r>
              <a:rPr lang="en-US" sz="2000" dirty="0">
                <a:solidFill>
                  <a:prstClr val="black"/>
                </a:solidFill>
              </a:rPr>
              <a:t>layer in </a:t>
            </a:r>
            <a:r>
              <a:rPr sz="2000" dirty="0">
                <a:solidFill>
                  <a:prstClr val="black"/>
                </a:solidFill>
              </a:rPr>
              <a:t>stack</a:t>
            </a:r>
          </a:p>
          <a:p>
            <a:pPr marL="378479" marR="1049934" indent="-378479" defTabSz="2018563">
              <a:buFont typeface="Arial" panose="020B0604020202020204" pitchFamily="34" charset="0"/>
              <a:buChar char="•"/>
              <a:defRPr/>
            </a:pPr>
            <a:r>
              <a:rPr sz="2000" dirty="0">
                <a:solidFill>
                  <a:prstClr val="black"/>
                </a:solidFill>
              </a:rPr>
              <a:t>After </a:t>
            </a:r>
            <a:r>
              <a:rPr sz="2000" dirty="0" err="1">
                <a:solidFill>
                  <a:prstClr val="black"/>
                </a:solidFill>
              </a:rPr>
              <a:t>pretraining</a:t>
            </a:r>
            <a:r>
              <a:rPr sz="2000" dirty="0">
                <a:solidFill>
                  <a:prstClr val="black"/>
                </a:solidFill>
              </a:rPr>
              <a:t>, </a:t>
            </a:r>
            <a:r>
              <a:rPr lang="en-US" sz="2000" dirty="0">
                <a:solidFill>
                  <a:prstClr val="black"/>
                </a:solidFill>
              </a:rPr>
              <a:t>"unroll” </a:t>
            </a:r>
            <a:r>
              <a:rPr sz="2000" dirty="0">
                <a:solidFill>
                  <a:prstClr val="black"/>
                </a:solidFill>
              </a:rPr>
              <a:t>RBMs to create deep </a:t>
            </a:r>
            <a:r>
              <a:rPr sz="2000" dirty="0" err="1">
                <a:solidFill>
                  <a:prstClr val="black"/>
                </a:solidFill>
              </a:rPr>
              <a:t>autoencoder</a:t>
            </a:r>
            <a:endParaRPr lang="en-US" sz="2000" dirty="0">
              <a:solidFill>
                <a:prstClr val="black"/>
              </a:solidFill>
            </a:endParaRPr>
          </a:p>
          <a:p>
            <a:pPr marL="378479" marR="1049934" indent="-378479" defTabSz="2018563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</a:rPr>
              <a:t>F</a:t>
            </a:r>
            <a:r>
              <a:rPr sz="2000" dirty="0">
                <a:solidFill>
                  <a:prstClr val="black"/>
                </a:solidFill>
              </a:rPr>
              <a:t>ine-tune using </a:t>
            </a:r>
            <a:r>
              <a:rPr sz="2000" dirty="0" err="1">
                <a:solidFill>
                  <a:prstClr val="black"/>
                </a:solidFill>
              </a:rPr>
              <a:t>backpropagation</a:t>
            </a:r>
            <a:endParaRPr sz="2000" dirty="0">
              <a:solidFill>
                <a:prstClr val="black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197931" y="7371950"/>
            <a:ext cx="5798077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2018563"/>
            <a:r>
              <a:rPr lang="en-US" sz="2500" dirty="0">
                <a:solidFill>
                  <a:prstClr val="black"/>
                </a:solidFill>
              </a:rPr>
              <a:t>[Hinton </a:t>
            </a:r>
            <a:r>
              <a:rPr lang="en-US" sz="2500" i="1" dirty="0">
                <a:solidFill>
                  <a:prstClr val="black"/>
                </a:solidFill>
              </a:rPr>
              <a:t>et al</a:t>
            </a:r>
            <a:r>
              <a:rPr lang="en-US" sz="2500" dirty="0">
                <a:solidFill>
                  <a:prstClr val="black"/>
                </a:solidFill>
              </a:rPr>
              <a:t>, 2006]</a:t>
            </a:r>
            <a:endParaRPr lang="en-US" sz="25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26" y="1038225"/>
            <a:ext cx="5781175" cy="376497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5623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265D547-A6E7-5F4D-98F8-F7D60889F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51" y="2590056"/>
            <a:ext cx="4392489" cy="40730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51D5E79-3849-054A-A01E-44C069BE1513}"/>
              </a:ext>
            </a:extLst>
          </p:cNvPr>
          <p:cNvSpPr txBox="1">
            <a:spLocks noChangeArrowheads="1"/>
          </p:cNvSpPr>
          <p:nvPr/>
        </p:nvSpPr>
        <p:spPr>
          <a:xfrm>
            <a:off x="1055985" y="1149896"/>
            <a:ext cx="8738533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Autoencoders learn a latent representation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DAC6CC5-474A-5B46-B9F5-EDC22778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225" y="3814198"/>
            <a:ext cx="4315080" cy="12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5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0AC921F-A353-9042-8F2F-905F73F8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90" y="2806086"/>
            <a:ext cx="3475711" cy="3789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0A4B43B-4B36-7846-88E8-F352689F2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123" y="2590059"/>
            <a:ext cx="5052770" cy="2947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129326A-4DC5-CD43-ADAF-724BFFFC6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052" y="5875095"/>
            <a:ext cx="4170463" cy="108012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556FECD6-C724-3C48-ABEB-F6C1F2D8B013}"/>
              </a:ext>
            </a:extLst>
          </p:cNvPr>
          <p:cNvSpPr txBox="1">
            <a:spLocks noChangeArrowheads="1"/>
          </p:cNvSpPr>
          <p:nvPr/>
        </p:nvSpPr>
        <p:spPr>
          <a:xfrm>
            <a:off x="833418" y="855022"/>
            <a:ext cx="8738533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Denoising autoencoders recover signal corrupted by noise</a:t>
            </a:r>
          </a:p>
        </p:txBody>
      </p:sp>
    </p:spTree>
    <p:extLst>
      <p:ext uri="{BB962C8B-B14F-4D97-AF65-F5344CB8AC3E}">
        <p14:creationId xmlns:p14="http://schemas.microsoft.com/office/powerpoint/2010/main" val="54018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7BA5AD8-AE7A-6E49-B5F6-57EA832D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35" y="2734072"/>
            <a:ext cx="4608513" cy="4490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5C2DD88-3507-D34E-82C3-97C2C19E1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41" y="3526160"/>
            <a:ext cx="3995677" cy="230425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5CFC5C73-61DE-8E4D-BF2F-E47269D378BF}"/>
              </a:ext>
            </a:extLst>
          </p:cNvPr>
          <p:cNvSpPr txBox="1">
            <a:spLocks noChangeArrowheads="1"/>
          </p:cNvSpPr>
          <p:nvPr/>
        </p:nvSpPr>
        <p:spPr>
          <a:xfrm>
            <a:off x="833418" y="855022"/>
            <a:ext cx="8738533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We can learn manifolds with autoencoders</a:t>
            </a:r>
          </a:p>
        </p:txBody>
      </p:sp>
    </p:spTree>
    <p:extLst>
      <p:ext uri="{BB962C8B-B14F-4D97-AF65-F5344CB8AC3E}">
        <p14:creationId xmlns:p14="http://schemas.microsoft.com/office/powerpoint/2010/main" val="23081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47" y="429823"/>
            <a:ext cx="7885316" cy="692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8807" y="7282377"/>
            <a:ext cx="7200801" cy="372939"/>
          </a:xfrm>
          <a:prstGeom prst="rect">
            <a:avLst/>
          </a:prstGeom>
        </p:spPr>
        <p:txBody>
          <a:bodyPr wrap="square" lIns="91388" tIns="45696" rIns="91388" bIns="45696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http://elf-project.sourceforge.net/autoencoder.html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5CFC5C73-61DE-8E4D-BF2F-E47269D378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46244"/>
            <a:ext cx="10405353" cy="485005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Auto-encoder learning of MNIST digit data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96" y="5758412"/>
            <a:ext cx="2887473" cy="1382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6094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D9A68-B089-AD4E-9F1E-7A40EC6D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00"/>
            <a:ext cx="10058400" cy="648065"/>
          </a:xfrm>
        </p:spPr>
        <p:txBody>
          <a:bodyPr>
            <a:noAutofit/>
          </a:bodyPr>
          <a:lstStyle/>
          <a:p>
            <a:pPr>
              <a:lnSpc>
                <a:spcPts val="5571"/>
              </a:lnSpc>
            </a:pPr>
            <a:r>
              <a:rPr lang="en-CA" sz="3600" b="1" dirty="0" smtClean="0">
                <a:solidFill>
                  <a:srgbClr val="000000"/>
                </a:solidFill>
                <a:cs typeface="Calibri"/>
              </a:rPr>
              <a:t>Today: Gene Expression, PCA, t-SNE, </a:t>
            </a:r>
            <a:r>
              <a:rPr lang="en-CA" sz="3600" b="1" dirty="0" err="1" smtClean="0">
                <a:solidFill>
                  <a:srgbClr val="000000"/>
                </a:solidFill>
                <a:cs typeface="Calibri"/>
              </a:rPr>
              <a:t>autoencoders</a:t>
            </a:r>
            <a:endParaRPr lang="en-CA" sz="3600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C380C8-6B12-AB41-94A9-B9BDB3C0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2" y="717848"/>
            <a:ext cx="9690097" cy="7836096"/>
          </a:xfrm>
        </p:spPr>
        <p:txBody>
          <a:bodyPr/>
          <a:lstStyle/>
          <a:p>
            <a:r>
              <a:rPr lang="en-US" dirty="0" smtClean="0"/>
              <a:t>Gene expression analysis: The Biology of RNA-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Supervised (Classification) vs. unsupervised (Clustering)</a:t>
            </a:r>
            <a:endParaRPr lang="en-US" dirty="0" smtClean="0"/>
          </a:p>
          <a:p>
            <a:r>
              <a:rPr lang="en-US" dirty="0" smtClean="0"/>
              <a:t>Supervised: Differential expression analysis</a:t>
            </a:r>
          </a:p>
          <a:p>
            <a:r>
              <a:rPr lang="en-US" dirty="0" smtClean="0"/>
              <a:t>Unsupervised: Embedding into lower </a:t>
            </a:r>
            <a:r>
              <a:rPr lang="en-US" dirty="0"/>
              <a:t>dimensional space</a:t>
            </a:r>
          </a:p>
          <a:p>
            <a:r>
              <a:rPr lang="en-US" dirty="0" smtClean="0"/>
              <a:t>Linear reduction </a:t>
            </a:r>
            <a:r>
              <a:rPr lang="en-US" dirty="0"/>
              <a:t>of dimensionality </a:t>
            </a:r>
          </a:p>
          <a:p>
            <a:pPr lvl="1"/>
            <a:r>
              <a:rPr lang="en-US" dirty="0"/>
              <a:t>Principle Component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Singular Value Decomposition</a:t>
            </a:r>
            <a:endParaRPr lang="en-US" dirty="0"/>
          </a:p>
          <a:p>
            <a:r>
              <a:rPr lang="en-US" dirty="0" smtClean="0"/>
              <a:t>Non-linear dimensionality reduction: </a:t>
            </a:r>
            <a:r>
              <a:rPr lang="en-US" dirty="0" err="1" smtClean="0"/>
              <a:t>embeddings</a:t>
            </a:r>
            <a:endParaRPr lang="en-US" dirty="0"/>
          </a:p>
          <a:p>
            <a:pPr lvl="1"/>
            <a:r>
              <a:rPr lang="en-US" dirty="0"/>
              <a:t>t-distributed Stochastic Network Embedding (t-SNE)</a:t>
            </a:r>
          </a:p>
          <a:p>
            <a:r>
              <a:rPr lang="en-US" dirty="0" smtClean="0"/>
              <a:t>Deep Learning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err="1" smtClean="0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749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2"/>
          <p:cNvSpPr txBox="1">
            <a:spLocks noChangeArrowheads="1"/>
          </p:cNvSpPr>
          <p:nvPr/>
        </p:nvSpPr>
        <p:spPr bwMode="auto">
          <a:xfrm rot="-5400000">
            <a:off x="4559777" y="2678930"/>
            <a:ext cx="3065780" cy="34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70" tIns="50935" rIns="101870" bIns="5093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3333CC"/>
                </a:solidFill>
              </a:rPr>
              <a:t>Feature Y (liver expression)</a:t>
            </a:r>
          </a:p>
        </p:txBody>
      </p:sp>
      <p:sp>
        <p:nvSpPr>
          <p:cNvPr id="18435" name="Text Box 44"/>
          <p:cNvSpPr txBox="1">
            <a:spLocks noChangeArrowheads="1"/>
          </p:cNvSpPr>
          <p:nvPr/>
        </p:nvSpPr>
        <p:spPr bwMode="auto">
          <a:xfrm>
            <a:off x="6827838" y="1883728"/>
            <a:ext cx="1129059" cy="37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70" tIns="50935" rIns="101870" bIns="5093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defTabSz="1018824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>
                <a:solidFill>
                  <a:srgbClr val="990000"/>
                </a:solidFill>
              </a:rPr>
              <a:t>Proteins</a:t>
            </a: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Clustering vs Classification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8" y="1540088"/>
            <a:ext cx="5448300" cy="5642187"/>
          </a:xfrm>
        </p:spPr>
        <p:txBody>
          <a:bodyPr/>
          <a:lstStyle/>
          <a:p>
            <a:pPr marL="198081" indent="-198081" eaLnBrk="1" hangingPunct="1">
              <a:lnSpc>
                <a:spcPct val="90000"/>
              </a:lnSpc>
            </a:pPr>
            <a:r>
              <a:rPr lang="en-US" altLang="en-US" sz="2200">
                <a:solidFill>
                  <a:srgbClr val="990000"/>
                </a:solidFill>
              </a:rPr>
              <a:t>Objects</a:t>
            </a:r>
            <a:r>
              <a:rPr lang="en-US" altLang="en-US" sz="2200"/>
              <a:t> characterized by one or more </a:t>
            </a:r>
            <a:r>
              <a:rPr lang="en-US" altLang="en-US" sz="2200">
                <a:solidFill>
                  <a:schemeClr val="accent2"/>
                </a:solidFill>
              </a:rPr>
              <a:t>features</a:t>
            </a:r>
          </a:p>
          <a:p>
            <a:pPr marL="198081" indent="-198081" eaLnBrk="1" hangingPunct="1">
              <a:lnSpc>
                <a:spcPct val="90000"/>
              </a:lnSpc>
            </a:pPr>
            <a:r>
              <a:rPr lang="en-US" altLang="en-US" sz="2200" b="1">
                <a:solidFill>
                  <a:srgbClr val="800000"/>
                </a:solidFill>
              </a:rPr>
              <a:t>Classification (supervised learning)</a:t>
            </a:r>
          </a:p>
          <a:p>
            <a:pPr marL="636691" lvl="1" indent="-254676" eaLnBrk="1" hangingPunct="1">
              <a:lnSpc>
                <a:spcPct val="90000"/>
              </a:lnSpc>
            </a:pPr>
            <a:r>
              <a:rPr lang="en-US" altLang="en-US" sz="2000"/>
              <a:t>Have </a:t>
            </a:r>
            <a:r>
              <a:rPr lang="en-US" altLang="en-US" sz="2000" u="sng"/>
              <a:t>labels</a:t>
            </a:r>
            <a:r>
              <a:rPr lang="en-US" altLang="en-US" sz="2000"/>
              <a:t> for some points</a:t>
            </a:r>
          </a:p>
          <a:p>
            <a:pPr marL="636691" lvl="1" indent="-254676" eaLnBrk="1" hangingPunct="1">
              <a:lnSpc>
                <a:spcPct val="90000"/>
              </a:lnSpc>
            </a:pPr>
            <a:r>
              <a:rPr lang="en-US" altLang="en-US" sz="2000"/>
              <a:t>Want a “rule” that will accurately assign labels to new points</a:t>
            </a:r>
          </a:p>
          <a:p>
            <a:pPr marL="636691" lvl="1" indent="-254676" eaLnBrk="1" hangingPunct="1">
              <a:lnSpc>
                <a:spcPct val="90000"/>
              </a:lnSpc>
            </a:pPr>
            <a:r>
              <a:rPr lang="en-US" altLang="en-US" sz="2000"/>
              <a:t>Sub-problem: Feature selection</a:t>
            </a:r>
          </a:p>
          <a:p>
            <a:pPr marL="636691" lvl="1" indent="-254676" eaLnBrk="1" hangingPunct="1">
              <a:lnSpc>
                <a:spcPct val="90000"/>
              </a:lnSpc>
            </a:pPr>
            <a:r>
              <a:rPr lang="en-US" altLang="en-US" sz="2000"/>
              <a:t>Metric: Classification accuracy</a:t>
            </a:r>
          </a:p>
          <a:p>
            <a:pPr marL="636691" lvl="1" indent="-254676" eaLnBrk="1" hangingPunct="1">
              <a:lnSpc>
                <a:spcPct val="90000"/>
              </a:lnSpc>
            </a:pPr>
            <a:endParaRPr lang="en-US" altLang="en-US" sz="2000"/>
          </a:p>
          <a:p>
            <a:pPr marL="198081" indent="-198081" eaLnBrk="1" hangingPunct="1">
              <a:lnSpc>
                <a:spcPct val="90000"/>
              </a:lnSpc>
            </a:pPr>
            <a:r>
              <a:rPr lang="en-US" altLang="en-US" sz="2200" b="1">
                <a:solidFill>
                  <a:srgbClr val="800000"/>
                </a:solidFill>
              </a:rPr>
              <a:t>Clustering (unsupervised learning)</a:t>
            </a:r>
          </a:p>
          <a:p>
            <a:pPr marL="636691" lvl="1" indent="-254676" eaLnBrk="1" hangingPunct="1">
              <a:lnSpc>
                <a:spcPct val="90000"/>
              </a:lnSpc>
            </a:pPr>
            <a:r>
              <a:rPr lang="en-US" altLang="en-US" sz="2000"/>
              <a:t>No labels</a:t>
            </a:r>
          </a:p>
          <a:p>
            <a:pPr marL="636691" lvl="1" indent="-254676" eaLnBrk="1" hangingPunct="1">
              <a:lnSpc>
                <a:spcPct val="90000"/>
              </a:lnSpc>
            </a:pPr>
            <a:r>
              <a:rPr lang="en-US" altLang="en-US" sz="2000"/>
              <a:t>Group points into clusters based on how “near” they are to one another</a:t>
            </a:r>
          </a:p>
          <a:p>
            <a:pPr marL="636691" lvl="1" indent="-254676" eaLnBrk="1" hangingPunct="1">
              <a:lnSpc>
                <a:spcPct val="90000"/>
              </a:lnSpc>
            </a:pPr>
            <a:r>
              <a:rPr lang="en-US" altLang="en-US" sz="2000"/>
              <a:t>Identify </a:t>
            </a:r>
            <a:r>
              <a:rPr lang="en-US" altLang="en-US" sz="2000" u="sng"/>
              <a:t>structure</a:t>
            </a:r>
            <a:r>
              <a:rPr lang="en-US" altLang="en-US" sz="2000"/>
              <a:t> in data</a:t>
            </a:r>
          </a:p>
          <a:p>
            <a:pPr marL="636691" lvl="1" indent="-254676" eaLnBrk="1" hangingPunct="1">
              <a:lnSpc>
                <a:spcPct val="90000"/>
              </a:lnSpc>
            </a:pPr>
            <a:r>
              <a:rPr lang="en-US" altLang="en-US" sz="2000"/>
              <a:t>Metric: independent validation features</a:t>
            </a:r>
          </a:p>
          <a:p>
            <a:pPr marL="636691" lvl="1" indent="-254676" eaLnBrk="1" hangingPunct="1">
              <a:lnSpc>
                <a:spcPct val="90000"/>
              </a:lnSpc>
            </a:pPr>
            <a:endParaRPr lang="en-US" altLang="en-US" sz="2000"/>
          </a:p>
        </p:txBody>
      </p:sp>
      <p:grpSp>
        <p:nvGrpSpPr>
          <p:cNvPr id="18438" name="Group 6"/>
          <p:cNvGrpSpPr>
            <a:grpSpLocks/>
          </p:cNvGrpSpPr>
          <p:nvPr/>
        </p:nvGrpSpPr>
        <p:grpSpPr bwMode="auto">
          <a:xfrm>
            <a:off x="6342380" y="1626448"/>
            <a:ext cx="2919730" cy="2562013"/>
            <a:chOff x="3360" y="904"/>
            <a:chExt cx="1424" cy="1424"/>
          </a:xfrm>
        </p:grpSpPr>
        <p:sp>
          <p:nvSpPr>
            <p:cNvPr id="18532" name="Line 4"/>
            <p:cNvSpPr>
              <a:spLocks noChangeShapeType="1"/>
            </p:cNvSpPr>
            <p:nvPr/>
          </p:nvSpPr>
          <p:spPr bwMode="auto">
            <a:xfrm>
              <a:off x="3360" y="904"/>
              <a:ext cx="0" cy="14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01882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 b="1">
                <a:solidFill>
                  <a:srgbClr val="000000"/>
                </a:solidFill>
              </a:endParaRPr>
            </a:p>
          </p:txBody>
        </p:sp>
        <p:sp>
          <p:nvSpPr>
            <p:cNvPr id="18533" name="Line 5"/>
            <p:cNvSpPr>
              <a:spLocks noChangeShapeType="1"/>
            </p:cNvSpPr>
            <p:nvPr/>
          </p:nvSpPr>
          <p:spPr bwMode="auto">
            <a:xfrm rot="5400000">
              <a:off x="4072" y="1616"/>
              <a:ext cx="0" cy="14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01882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8439" name="Group 8"/>
          <p:cNvGrpSpPr>
            <a:grpSpLocks/>
          </p:cNvGrpSpPr>
          <p:nvPr/>
        </p:nvGrpSpPr>
        <p:grpSpPr bwMode="auto">
          <a:xfrm>
            <a:off x="6342380" y="4879340"/>
            <a:ext cx="2919730" cy="2562013"/>
            <a:chOff x="3360" y="904"/>
            <a:chExt cx="1424" cy="1424"/>
          </a:xfrm>
        </p:grpSpPr>
        <p:sp>
          <p:nvSpPr>
            <p:cNvPr id="18530" name="Line 9"/>
            <p:cNvSpPr>
              <a:spLocks noChangeShapeType="1"/>
            </p:cNvSpPr>
            <p:nvPr/>
          </p:nvSpPr>
          <p:spPr bwMode="auto">
            <a:xfrm>
              <a:off x="3360" y="904"/>
              <a:ext cx="0" cy="14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01882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 b="1">
                <a:solidFill>
                  <a:srgbClr val="000000"/>
                </a:solidFill>
              </a:endParaRPr>
            </a:p>
          </p:txBody>
        </p:sp>
        <p:sp>
          <p:nvSpPr>
            <p:cNvPr id="18531" name="Line 10"/>
            <p:cNvSpPr>
              <a:spLocks noChangeShapeType="1"/>
            </p:cNvSpPr>
            <p:nvPr/>
          </p:nvSpPr>
          <p:spPr bwMode="auto">
            <a:xfrm rot="5400000">
              <a:off x="4072" y="1616"/>
              <a:ext cx="0" cy="14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01882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700" b="1">
                <a:solidFill>
                  <a:srgbClr val="000000"/>
                </a:solidFill>
              </a:endParaRPr>
            </a:p>
          </p:txBody>
        </p:sp>
      </p:grpSp>
      <p:sp>
        <p:nvSpPr>
          <p:cNvPr id="18440" name="AutoShape 20"/>
          <p:cNvSpPr>
            <a:spLocks noChangeArrowheads="1"/>
          </p:cNvSpPr>
          <p:nvPr/>
        </p:nvSpPr>
        <p:spPr bwMode="auto">
          <a:xfrm rot="-2061982">
            <a:off x="7276624" y="2777913"/>
            <a:ext cx="151923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41" name="AutoShape 21"/>
          <p:cNvSpPr>
            <a:spLocks noChangeArrowheads="1"/>
          </p:cNvSpPr>
          <p:nvPr/>
        </p:nvSpPr>
        <p:spPr bwMode="auto">
          <a:xfrm rot="-2061982">
            <a:off x="7634605" y="2936240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42" name="AutoShape 22"/>
          <p:cNvSpPr>
            <a:spLocks noChangeArrowheads="1"/>
          </p:cNvSpPr>
          <p:nvPr/>
        </p:nvSpPr>
        <p:spPr bwMode="auto">
          <a:xfrm rot="-2061982">
            <a:off x="7049612" y="3040592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43" name="AutoShape 23"/>
          <p:cNvSpPr>
            <a:spLocks noChangeArrowheads="1"/>
          </p:cNvSpPr>
          <p:nvPr/>
        </p:nvSpPr>
        <p:spPr bwMode="auto">
          <a:xfrm rot="-2061982">
            <a:off x="7370922" y="3069378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44" name="AutoShape 24"/>
          <p:cNvSpPr>
            <a:spLocks noChangeArrowheads="1"/>
          </p:cNvSpPr>
          <p:nvPr/>
        </p:nvSpPr>
        <p:spPr bwMode="auto">
          <a:xfrm rot="-2061982">
            <a:off x="6990241" y="2876870"/>
            <a:ext cx="150178" cy="152929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45" name="AutoShape 25"/>
          <p:cNvSpPr>
            <a:spLocks noChangeArrowheads="1"/>
          </p:cNvSpPr>
          <p:nvPr/>
        </p:nvSpPr>
        <p:spPr bwMode="auto">
          <a:xfrm rot="-2061982">
            <a:off x="7267894" y="3449005"/>
            <a:ext cx="150178" cy="152929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46" name="AutoShape 26"/>
          <p:cNvSpPr>
            <a:spLocks noChangeArrowheads="1"/>
          </p:cNvSpPr>
          <p:nvPr/>
        </p:nvSpPr>
        <p:spPr bwMode="auto">
          <a:xfrm rot="-2061982">
            <a:off x="7210267" y="3663103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47" name="AutoShape 27"/>
          <p:cNvSpPr>
            <a:spLocks noChangeArrowheads="1"/>
          </p:cNvSpPr>
          <p:nvPr/>
        </p:nvSpPr>
        <p:spPr bwMode="auto">
          <a:xfrm rot="-2061982">
            <a:off x="6565900" y="3225907"/>
            <a:ext cx="150178" cy="154728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48" name="AutoShape 28"/>
          <p:cNvSpPr>
            <a:spLocks noChangeArrowheads="1"/>
          </p:cNvSpPr>
          <p:nvPr/>
        </p:nvSpPr>
        <p:spPr bwMode="auto">
          <a:xfrm rot="-2061982">
            <a:off x="6717826" y="3529965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49" name="AutoShape 29"/>
          <p:cNvSpPr>
            <a:spLocks noChangeArrowheads="1"/>
          </p:cNvSpPr>
          <p:nvPr/>
        </p:nvSpPr>
        <p:spPr bwMode="auto">
          <a:xfrm rot="-2061982">
            <a:off x="6969286" y="3301473"/>
            <a:ext cx="150178" cy="152929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50" name="AutoShape 30"/>
          <p:cNvSpPr>
            <a:spLocks noChangeArrowheads="1"/>
          </p:cNvSpPr>
          <p:nvPr/>
        </p:nvSpPr>
        <p:spPr bwMode="auto">
          <a:xfrm rot="-2061982">
            <a:off x="7636352" y="3393228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51" name="AutoShape 31"/>
          <p:cNvSpPr>
            <a:spLocks noChangeArrowheads="1"/>
          </p:cNvSpPr>
          <p:nvPr/>
        </p:nvSpPr>
        <p:spPr bwMode="auto">
          <a:xfrm rot="-2061982">
            <a:off x="8512969" y="1905320"/>
            <a:ext cx="151923" cy="152929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52" name="AutoShape 32"/>
          <p:cNvSpPr>
            <a:spLocks noChangeArrowheads="1"/>
          </p:cNvSpPr>
          <p:nvPr/>
        </p:nvSpPr>
        <p:spPr bwMode="auto">
          <a:xfrm rot="-2061982">
            <a:off x="8778401" y="1925108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53" name="AutoShape 33"/>
          <p:cNvSpPr>
            <a:spLocks noChangeArrowheads="1"/>
          </p:cNvSpPr>
          <p:nvPr/>
        </p:nvSpPr>
        <p:spPr bwMode="auto">
          <a:xfrm rot="-2061982">
            <a:off x="8444867" y="2259753"/>
            <a:ext cx="151924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54" name="AutoShape 34"/>
          <p:cNvSpPr>
            <a:spLocks noChangeArrowheads="1"/>
          </p:cNvSpPr>
          <p:nvPr/>
        </p:nvSpPr>
        <p:spPr bwMode="auto">
          <a:xfrm rot="-2061982">
            <a:off x="8940800" y="2167998"/>
            <a:ext cx="150178" cy="152929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55" name="AutoShape 35"/>
          <p:cNvSpPr>
            <a:spLocks noChangeArrowheads="1"/>
          </p:cNvSpPr>
          <p:nvPr/>
        </p:nvSpPr>
        <p:spPr bwMode="auto">
          <a:xfrm rot="-2061982">
            <a:off x="8022274" y="2150006"/>
            <a:ext cx="150178" cy="152929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56" name="AutoShape 36"/>
          <p:cNvSpPr>
            <a:spLocks noChangeArrowheads="1"/>
          </p:cNvSpPr>
          <p:nvPr/>
        </p:nvSpPr>
        <p:spPr bwMode="auto">
          <a:xfrm rot="-2061982">
            <a:off x="8505986" y="2576407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57" name="AutoShape 37"/>
          <p:cNvSpPr>
            <a:spLocks noChangeArrowheads="1"/>
          </p:cNvSpPr>
          <p:nvPr/>
        </p:nvSpPr>
        <p:spPr bwMode="auto">
          <a:xfrm rot="-2061982">
            <a:off x="8240556" y="2558415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58" name="AutoShape 38"/>
          <p:cNvSpPr>
            <a:spLocks noChangeArrowheads="1"/>
          </p:cNvSpPr>
          <p:nvPr/>
        </p:nvSpPr>
        <p:spPr bwMode="auto">
          <a:xfrm rot="-2061982">
            <a:off x="8055453" y="2432473"/>
            <a:ext cx="151923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59" name="AutoShape 39"/>
          <p:cNvSpPr>
            <a:spLocks noChangeArrowheads="1"/>
          </p:cNvSpPr>
          <p:nvPr/>
        </p:nvSpPr>
        <p:spPr bwMode="auto">
          <a:xfrm rot="-2061982">
            <a:off x="7954171" y="2657371"/>
            <a:ext cx="150178" cy="152929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60" name="AutoShape 40"/>
          <p:cNvSpPr>
            <a:spLocks noChangeArrowheads="1"/>
          </p:cNvSpPr>
          <p:nvPr/>
        </p:nvSpPr>
        <p:spPr bwMode="auto">
          <a:xfrm rot="-2061982">
            <a:off x="8320882" y="2144607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61" name="Text Box 43"/>
          <p:cNvSpPr txBox="1">
            <a:spLocks noChangeArrowheads="1"/>
          </p:cNvSpPr>
          <p:nvPr/>
        </p:nvSpPr>
        <p:spPr bwMode="auto">
          <a:xfrm>
            <a:off x="6827839" y="1563476"/>
            <a:ext cx="911051" cy="37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870" tIns="50935" rIns="101870" bIns="5093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defTabSz="1018824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>
                <a:solidFill>
                  <a:srgbClr val="990000"/>
                </a:solidFill>
              </a:rPr>
              <a:t>Genes</a:t>
            </a:r>
          </a:p>
        </p:txBody>
      </p:sp>
      <p:grpSp>
        <p:nvGrpSpPr>
          <p:cNvPr id="18462" name="Group 52"/>
          <p:cNvGrpSpPr>
            <a:grpSpLocks/>
          </p:cNvGrpSpPr>
          <p:nvPr/>
        </p:nvGrpSpPr>
        <p:grpSpPr bwMode="auto">
          <a:xfrm>
            <a:off x="7049612" y="2144608"/>
            <a:ext cx="1547178" cy="1457325"/>
            <a:chOff x="4037" y="1192"/>
            <a:chExt cx="886" cy="810"/>
          </a:xfrm>
        </p:grpSpPr>
        <p:sp>
          <p:nvSpPr>
            <p:cNvPr id="18524" name="AutoShape 46"/>
            <p:cNvSpPr>
              <a:spLocks noChangeArrowheads="1"/>
            </p:cNvSpPr>
            <p:nvPr/>
          </p:nvSpPr>
          <p:spPr bwMode="auto">
            <a:xfrm rot="-2061982">
              <a:off x="4037" y="1690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25" name="AutoShape 47"/>
            <p:cNvSpPr>
              <a:spLocks noChangeArrowheads="1"/>
            </p:cNvSpPr>
            <p:nvPr/>
          </p:nvSpPr>
          <p:spPr bwMode="auto">
            <a:xfrm rot="-2061982">
              <a:off x="4221" y="1706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26" name="AutoShape 48"/>
            <p:cNvSpPr>
              <a:spLocks noChangeArrowheads="1"/>
            </p:cNvSpPr>
            <p:nvPr/>
          </p:nvSpPr>
          <p:spPr bwMode="auto">
            <a:xfrm rot="-2061982">
              <a:off x="4162" y="1917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27" name="AutoShape 49"/>
            <p:cNvSpPr>
              <a:spLocks noChangeArrowheads="1"/>
            </p:cNvSpPr>
            <p:nvPr/>
          </p:nvSpPr>
          <p:spPr bwMode="auto">
            <a:xfrm rot="-2061982">
              <a:off x="4836" y="1256"/>
              <a:ext cx="87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28" name="AutoShape 50"/>
            <p:cNvSpPr>
              <a:spLocks noChangeArrowheads="1"/>
            </p:cNvSpPr>
            <p:nvPr/>
          </p:nvSpPr>
          <p:spPr bwMode="auto">
            <a:xfrm rot="-2061982">
              <a:off x="4613" y="1352"/>
              <a:ext cx="87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29" name="AutoShape 51"/>
            <p:cNvSpPr>
              <a:spLocks noChangeArrowheads="1"/>
            </p:cNvSpPr>
            <p:nvPr/>
          </p:nvSpPr>
          <p:spPr bwMode="auto">
            <a:xfrm rot="-2061982">
              <a:off x="4765" y="1192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8463" name="AutoShape 55"/>
          <p:cNvSpPr>
            <a:spLocks noChangeArrowheads="1"/>
          </p:cNvSpPr>
          <p:nvPr/>
        </p:nvSpPr>
        <p:spPr bwMode="auto">
          <a:xfrm rot="-2061982">
            <a:off x="7049612" y="3040592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64" name="AutoShape 56"/>
          <p:cNvSpPr>
            <a:spLocks noChangeArrowheads="1"/>
          </p:cNvSpPr>
          <p:nvPr/>
        </p:nvSpPr>
        <p:spPr bwMode="auto">
          <a:xfrm rot="-2061982">
            <a:off x="7370922" y="3069378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65" name="AutoShape 58"/>
          <p:cNvSpPr>
            <a:spLocks noChangeArrowheads="1"/>
          </p:cNvSpPr>
          <p:nvPr/>
        </p:nvSpPr>
        <p:spPr bwMode="auto">
          <a:xfrm rot="-2061982">
            <a:off x="7267894" y="3449005"/>
            <a:ext cx="150178" cy="152929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66" name="AutoShape 66"/>
          <p:cNvSpPr>
            <a:spLocks noChangeArrowheads="1"/>
          </p:cNvSpPr>
          <p:nvPr/>
        </p:nvSpPr>
        <p:spPr bwMode="auto">
          <a:xfrm rot="-2061982">
            <a:off x="8444867" y="2259753"/>
            <a:ext cx="151924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67" name="AutoShape 71"/>
          <p:cNvSpPr>
            <a:spLocks noChangeArrowheads="1"/>
          </p:cNvSpPr>
          <p:nvPr/>
        </p:nvSpPr>
        <p:spPr bwMode="auto">
          <a:xfrm rot="-2061982">
            <a:off x="8055453" y="2432473"/>
            <a:ext cx="151923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468" name="AutoShape 73"/>
          <p:cNvSpPr>
            <a:spLocks noChangeArrowheads="1"/>
          </p:cNvSpPr>
          <p:nvPr/>
        </p:nvSpPr>
        <p:spPr bwMode="auto">
          <a:xfrm rot="-2061982">
            <a:off x="8320882" y="2144607"/>
            <a:ext cx="150178" cy="152930"/>
          </a:xfrm>
          <a:prstGeom prst="star8">
            <a:avLst>
              <a:gd name="adj" fmla="val 3825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8469" name="Group 83"/>
          <p:cNvGrpSpPr>
            <a:grpSpLocks/>
          </p:cNvGrpSpPr>
          <p:nvPr/>
        </p:nvGrpSpPr>
        <p:grpSpPr bwMode="auto">
          <a:xfrm>
            <a:off x="6565900" y="1905320"/>
            <a:ext cx="2525078" cy="1910715"/>
            <a:chOff x="3760" y="1059"/>
            <a:chExt cx="1446" cy="1062"/>
          </a:xfrm>
        </p:grpSpPr>
        <p:sp>
          <p:nvSpPr>
            <p:cNvPr id="18508" name="AutoShape 53"/>
            <p:cNvSpPr>
              <a:spLocks noChangeArrowheads="1"/>
            </p:cNvSpPr>
            <p:nvPr/>
          </p:nvSpPr>
          <p:spPr bwMode="auto">
            <a:xfrm rot="-2061982">
              <a:off x="4167" y="1544"/>
              <a:ext cx="87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09" name="AutoShape 54"/>
            <p:cNvSpPr>
              <a:spLocks noChangeArrowheads="1"/>
            </p:cNvSpPr>
            <p:nvPr/>
          </p:nvSpPr>
          <p:spPr bwMode="auto">
            <a:xfrm rot="-2061982">
              <a:off x="4372" y="1632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10" name="AutoShape 57"/>
            <p:cNvSpPr>
              <a:spLocks noChangeArrowheads="1"/>
            </p:cNvSpPr>
            <p:nvPr/>
          </p:nvSpPr>
          <p:spPr bwMode="auto">
            <a:xfrm rot="-2061982">
              <a:off x="4003" y="1599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11" name="AutoShape 59"/>
            <p:cNvSpPr>
              <a:spLocks noChangeArrowheads="1"/>
            </p:cNvSpPr>
            <p:nvPr/>
          </p:nvSpPr>
          <p:spPr bwMode="auto">
            <a:xfrm rot="-2061982">
              <a:off x="4129" y="2036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12" name="AutoShape 60"/>
            <p:cNvSpPr>
              <a:spLocks noChangeArrowheads="1"/>
            </p:cNvSpPr>
            <p:nvPr/>
          </p:nvSpPr>
          <p:spPr bwMode="auto">
            <a:xfrm rot="-2061982">
              <a:off x="3760" y="1793"/>
              <a:ext cx="86" cy="86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13" name="AutoShape 61"/>
            <p:cNvSpPr>
              <a:spLocks noChangeArrowheads="1"/>
            </p:cNvSpPr>
            <p:nvPr/>
          </p:nvSpPr>
          <p:spPr bwMode="auto">
            <a:xfrm rot="-2061982">
              <a:off x="3847" y="1962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14" name="AutoShape 62"/>
            <p:cNvSpPr>
              <a:spLocks noChangeArrowheads="1"/>
            </p:cNvSpPr>
            <p:nvPr/>
          </p:nvSpPr>
          <p:spPr bwMode="auto">
            <a:xfrm rot="-2061982">
              <a:off x="3991" y="1835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15" name="AutoShape 63"/>
            <p:cNvSpPr>
              <a:spLocks noChangeArrowheads="1"/>
            </p:cNvSpPr>
            <p:nvPr/>
          </p:nvSpPr>
          <p:spPr bwMode="auto">
            <a:xfrm rot="-2061982">
              <a:off x="4373" y="1886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16" name="AutoShape 64"/>
            <p:cNvSpPr>
              <a:spLocks noChangeArrowheads="1"/>
            </p:cNvSpPr>
            <p:nvPr/>
          </p:nvSpPr>
          <p:spPr bwMode="auto">
            <a:xfrm rot="-2061982">
              <a:off x="4875" y="1059"/>
              <a:ext cx="87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17" name="AutoShape 65"/>
            <p:cNvSpPr>
              <a:spLocks noChangeArrowheads="1"/>
            </p:cNvSpPr>
            <p:nvPr/>
          </p:nvSpPr>
          <p:spPr bwMode="auto">
            <a:xfrm rot="-2061982">
              <a:off x="5027" y="1070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18" name="AutoShape 67"/>
            <p:cNvSpPr>
              <a:spLocks noChangeArrowheads="1"/>
            </p:cNvSpPr>
            <p:nvPr/>
          </p:nvSpPr>
          <p:spPr bwMode="auto">
            <a:xfrm rot="-2061982">
              <a:off x="5120" y="1205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19" name="AutoShape 68"/>
            <p:cNvSpPr>
              <a:spLocks noChangeArrowheads="1"/>
            </p:cNvSpPr>
            <p:nvPr/>
          </p:nvSpPr>
          <p:spPr bwMode="auto">
            <a:xfrm rot="-2061982">
              <a:off x="4594" y="1195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20" name="AutoShape 69"/>
            <p:cNvSpPr>
              <a:spLocks noChangeArrowheads="1"/>
            </p:cNvSpPr>
            <p:nvPr/>
          </p:nvSpPr>
          <p:spPr bwMode="auto">
            <a:xfrm rot="-2061982">
              <a:off x="4871" y="1432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21" name="AutoShape 70"/>
            <p:cNvSpPr>
              <a:spLocks noChangeArrowheads="1"/>
            </p:cNvSpPr>
            <p:nvPr/>
          </p:nvSpPr>
          <p:spPr bwMode="auto">
            <a:xfrm rot="-2061982">
              <a:off x="4719" y="1422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22" name="AutoShape 72"/>
            <p:cNvSpPr>
              <a:spLocks noChangeArrowheads="1"/>
            </p:cNvSpPr>
            <p:nvPr/>
          </p:nvSpPr>
          <p:spPr bwMode="auto">
            <a:xfrm rot="-2061982">
              <a:off x="4555" y="1477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23" name="AutoShape 74"/>
            <p:cNvSpPr>
              <a:spLocks noChangeArrowheads="1"/>
            </p:cNvSpPr>
            <p:nvPr/>
          </p:nvSpPr>
          <p:spPr bwMode="auto">
            <a:xfrm rot="-2061982">
              <a:off x="5073" y="1348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8470" name="Group 75"/>
          <p:cNvGrpSpPr>
            <a:grpSpLocks/>
          </p:cNvGrpSpPr>
          <p:nvPr/>
        </p:nvGrpSpPr>
        <p:grpSpPr bwMode="auto">
          <a:xfrm>
            <a:off x="7049612" y="2144608"/>
            <a:ext cx="1547178" cy="1457325"/>
            <a:chOff x="4037" y="1192"/>
            <a:chExt cx="886" cy="810"/>
          </a:xfrm>
        </p:grpSpPr>
        <p:sp>
          <p:nvSpPr>
            <p:cNvPr id="18502" name="AutoShape 76"/>
            <p:cNvSpPr>
              <a:spLocks noChangeArrowheads="1"/>
            </p:cNvSpPr>
            <p:nvPr/>
          </p:nvSpPr>
          <p:spPr bwMode="auto">
            <a:xfrm rot="-2061982">
              <a:off x="4037" y="1690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03" name="AutoShape 77"/>
            <p:cNvSpPr>
              <a:spLocks noChangeArrowheads="1"/>
            </p:cNvSpPr>
            <p:nvPr/>
          </p:nvSpPr>
          <p:spPr bwMode="auto">
            <a:xfrm rot="-2061982">
              <a:off x="4221" y="1706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04" name="AutoShape 78"/>
            <p:cNvSpPr>
              <a:spLocks noChangeArrowheads="1"/>
            </p:cNvSpPr>
            <p:nvPr/>
          </p:nvSpPr>
          <p:spPr bwMode="auto">
            <a:xfrm rot="-2061982">
              <a:off x="4162" y="1917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99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05" name="AutoShape 79"/>
            <p:cNvSpPr>
              <a:spLocks noChangeArrowheads="1"/>
            </p:cNvSpPr>
            <p:nvPr/>
          </p:nvSpPr>
          <p:spPr bwMode="auto">
            <a:xfrm rot="-2061982">
              <a:off x="4836" y="1256"/>
              <a:ext cx="87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06" name="AutoShape 80"/>
            <p:cNvSpPr>
              <a:spLocks noChangeArrowheads="1"/>
            </p:cNvSpPr>
            <p:nvPr/>
          </p:nvSpPr>
          <p:spPr bwMode="auto">
            <a:xfrm rot="-2061982">
              <a:off x="4613" y="1352"/>
              <a:ext cx="87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07" name="AutoShape 81"/>
            <p:cNvSpPr>
              <a:spLocks noChangeArrowheads="1"/>
            </p:cNvSpPr>
            <p:nvPr/>
          </p:nvSpPr>
          <p:spPr bwMode="auto">
            <a:xfrm rot="-2061982">
              <a:off x="4765" y="1192"/>
              <a:ext cx="86" cy="85"/>
            </a:xfrm>
            <a:prstGeom prst="star8">
              <a:avLst>
                <a:gd name="adj" fmla="val 3825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8471" name="Line 84"/>
          <p:cNvSpPr>
            <a:spLocks noChangeShapeType="1"/>
          </p:cNvSpPr>
          <p:nvPr/>
        </p:nvSpPr>
        <p:spPr bwMode="auto">
          <a:xfrm>
            <a:off x="7278370" y="2216573"/>
            <a:ext cx="1313180" cy="14969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1870" tIns="50935" rIns="101870" bIns="50935"/>
          <a:lstStyle/>
          <a:p>
            <a:pPr defTabSz="101882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 b="1">
              <a:solidFill>
                <a:srgbClr val="000000"/>
              </a:solidFill>
            </a:endParaRPr>
          </a:p>
        </p:txBody>
      </p:sp>
      <p:grpSp>
        <p:nvGrpSpPr>
          <p:cNvPr id="18472" name="Group 85"/>
          <p:cNvGrpSpPr>
            <a:grpSpLocks/>
          </p:cNvGrpSpPr>
          <p:nvPr/>
        </p:nvGrpSpPr>
        <p:grpSpPr bwMode="auto">
          <a:xfrm>
            <a:off x="6565900" y="5187000"/>
            <a:ext cx="2525078" cy="1910715"/>
            <a:chOff x="3760" y="1059"/>
            <a:chExt cx="1446" cy="1062"/>
          </a:xfrm>
        </p:grpSpPr>
        <p:sp>
          <p:nvSpPr>
            <p:cNvPr id="18486" name="AutoShape 86"/>
            <p:cNvSpPr>
              <a:spLocks noChangeArrowheads="1"/>
            </p:cNvSpPr>
            <p:nvPr/>
          </p:nvSpPr>
          <p:spPr bwMode="auto">
            <a:xfrm rot="-2061982">
              <a:off x="4167" y="1544"/>
              <a:ext cx="87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87" name="AutoShape 87"/>
            <p:cNvSpPr>
              <a:spLocks noChangeArrowheads="1"/>
            </p:cNvSpPr>
            <p:nvPr/>
          </p:nvSpPr>
          <p:spPr bwMode="auto">
            <a:xfrm rot="-2061982">
              <a:off x="4372" y="1632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88" name="AutoShape 88"/>
            <p:cNvSpPr>
              <a:spLocks noChangeArrowheads="1"/>
            </p:cNvSpPr>
            <p:nvPr/>
          </p:nvSpPr>
          <p:spPr bwMode="auto">
            <a:xfrm rot="-2061982">
              <a:off x="4003" y="1599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89" name="AutoShape 89"/>
            <p:cNvSpPr>
              <a:spLocks noChangeArrowheads="1"/>
            </p:cNvSpPr>
            <p:nvPr/>
          </p:nvSpPr>
          <p:spPr bwMode="auto">
            <a:xfrm rot="-2061982">
              <a:off x="4129" y="2036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90" name="AutoShape 90"/>
            <p:cNvSpPr>
              <a:spLocks noChangeArrowheads="1"/>
            </p:cNvSpPr>
            <p:nvPr/>
          </p:nvSpPr>
          <p:spPr bwMode="auto">
            <a:xfrm rot="-2061982">
              <a:off x="3760" y="1793"/>
              <a:ext cx="86" cy="86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91" name="AutoShape 91"/>
            <p:cNvSpPr>
              <a:spLocks noChangeArrowheads="1"/>
            </p:cNvSpPr>
            <p:nvPr/>
          </p:nvSpPr>
          <p:spPr bwMode="auto">
            <a:xfrm rot="-2061982">
              <a:off x="3847" y="1962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92" name="AutoShape 92"/>
            <p:cNvSpPr>
              <a:spLocks noChangeArrowheads="1"/>
            </p:cNvSpPr>
            <p:nvPr/>
          </p:nvSpPr>
          <p:spPr bwMode="auto">
            <a:xfrm rot="-2061982">
              <a:off x="3991" y="1835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93" name="AutoShape 93"/>
            <p:cNvSpPr>
              <a:spLocks noChangeArrowheads="1"/>
            </p:cNvSpPr>
            <p:nvPr/>
          </p:nvSpPr>
          <p:spPr bwMode="auto">
            <a:xfrm rot="-2061982">
              <a:off x="4373" y="1886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94" name="AutoShape 94"/>
            <p:cNvSpPr>
              <a:spLocks noChangeArrowheads="1"/>
            </p:cNvSpPr>
            <p:nvPr/>
          </p:nvSpPr>
          <p:spPr bwMode="auto">
            <a:xfrm rot="-2061982">
              <a:off x="4875" y="1059"/>
              <a:ext cx="87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95" name="AutoShape 95"/>
            <p:cNvSpPr>
              <a:spLocks noChangeArrowheads="1"/>
            </p:cNvSpPr>
            <p:nvPr/>
          </p:nvSpPr>
          <p:spPr bwMode="auto">
            <a:xfrm rot="-2061982">
              <a:off x="5027" y="1070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96" name="AutoShape 96"/>
            <p:cNvSpPr>
              <a:spLocks noChangeArrowheads="1"/>
            </p:cNvSpPr>
            <p:nvPr/>
          </p:nvSpPr>
          <p:spPr bwMode="auto">
            <a:xfrm rot="-2061982">
              <a:off x="5120" y="1205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97" name="AutoShape 97"/>
            <p:cNvSpPr>
              <a:spLocks noChangeArrowheads="1"/>
            </p:cNvSpPr>
            <p:nvPr/>
          </p:nvSpPr>
          <p:spPr bwMode="auto">
            <a:xfrm rot="-2061982">
              <a:off x="4594" y="1195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98" name="AutoShape 98"/>
            <p:cNvSpPr>
              <a:spLocks noChangeArrowheads="1"/>
            </p:cNvSpPr>
            <p:nvPr/>
          </p:nvSpPr>
          <p:spPr bwMode="auto">
            <a:xfrm rot="-2061982">
              <a:off x="4871" y="1432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99" name="AutoShape 99"/>
            <p:cNvSpPr>
              <a:spLocks noChangeArrowheads="1"/>
            </p:cNvSpPr>
            <p:nvPr/>
          </p:nvSpPr>
          <p:spPr bwMode="auto">
            <a:xfrm rot="-2061982">
              <a:off x="4719" y="1422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00" name="AutoShape 100"/>
            <p:cNvSpPr>
              <a:spLocks noChangeArrowheads="1"/>
            </p:cNvSpPr>
            <p:nvPr/>
          </p:nvSpPr>
          <p:spPr bwMode="auto">
            <a:xfrm rot="-2061982">
              <a:off x="4555" y="1477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501" name="AutoShape 101"/>
            <p:cNvSpPr>
              <a:spLocks noChangeArrowheads="1"/>
            </p:cNvSpPr>
            <p:nvPr/>
          </p:nvSpPr>
          <p:spPr bwMode="auto">
            <a:xfrm rot="-2061982">
              <a:off x="5089" y="1371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8473" name="Group 102"/>
          <p:cNvGrpSpPr>
            <a:grpSpLocks/>
          </p:cNvGrpSpPr>
          <p:nvPr/>
        </p:nvGrpSpPr>
        <p:grpSpPr bwMode="auto">
          <a:xfrm>
            <a:off x="7049612" y="5455075"/>
            <a:ext cx="1547178" cy="1457325"/>
            <a:chOff x="4037" y="1192"/>
            <a:chExt cx="886" cy="810"/>
          </a:xfrm>
        </p:grpSpPr>
        <p:sp>
          <p:nvSpPr>
            <p:cNvPr id="18480" name="AutoShape 103"/>
            <p:cNvSpPr>
              <a:spLocks noChangeArrowheads="1"/>
            </p:cNvSpPr>
            <p:nvPr/>
          </p:nvSpPr>
          <p:spPr bwMode="auto">
            <a:xfrm rot="-2061982">
              <a:off x="4037" y="1690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81" name="AutoShape 104"/>
            <p:cNvSpPr>
              <a:spLocks noChangeArrowheads="1"/>
            </p:cNvSpPr>
            <p:nvPr/>
          </p:nvSpPr>
          <p:spPr bwMode="auto">
            <a:xfrm rot="-2061982">
              <a:off x="4221" y="1706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82" name="AutoShape 105"/>
            <p:cNvSpPr>
              <a:spLocks noChangeArrowheads="1"/>
            </p:cNvSpPr>
            <p:nvPr/>
          </p:nvSpPr>
          <p:spPr bwMode="auto">
            <a:xfrm rot="-2061982">
              <a:off x="4162" y="1917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83" name="AutoShape 106"/>
            <p:cNvSpPr>
              <a:spLocks noChangeArrowheads="1"/>
            </p:cNvSpPr>
            <p:nvPr/>
          </p:nvSpPr>
          <p:spPr bwMode="auto">
            <a:xfrm rot="-2061982">
              <a:off x="4836" y="1256"/>
              <a:ext cx="87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84" name="AutoShape 107"/>
            <p:cNvSpPr>
              <a:spLocks noChangeArrowheads="1"/>
            </p:cNvSpPr>
            <p:nvPr/>
          </p:nvSpPr>
          <p:spPr bwMode="auto">
            <a:xfrm rot="-2061982">
              <a:off x="4613" y="1352"/>
              <a:ext cx="87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485" name="AutoShape 108"/>
            <p:cNvSpPr>
              <a:spLocks noChangeArrowheads="1"/>
            </p:cNvSpPr>
            <p:nvPr/>
          </p:nvSpPr>
          <p:spPr bwMode="auto">
            <a:xfrm rot="-2061982">
              <a:off x="4765" y="1192"/>
              <a:ext cx="86" cy="85"/>
            </a:xfrm>
            <a:prstGeom prst="star8">
              <a:avLst>
                <a:gd name="adj" fmla="val 3825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defTabSz="1018824"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8474" name="Oval 109"/>
          <p:cNvSpPr>
            <a:spLocks noChangeArrowheads="1"/>
          </p:cNvSpPr>
          <p:nvPr/>
        </p:nvSpPr>
        <p:spPr bwMode="auto">
          <a:xfrm rot="-2021404">
            <a:off x="7746366" y="5374113"/>
            <a:ext cx="923767" cy="994939"/>
          </a:xfrm>
          <a:prstGeom prst="ellips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defTabSz="1018824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</a:endParaRPr>
          </a:p>
        </p:txBody>
      </p:sp>
      <p:sp>
        <p:nvSpPr>
          <p:cNvPr id="18475" name="Oval 110"/>
          <p:cNvSpPr>
            <a:spLocks noChangeArrowheads="1"/>
          </p:cNvSpPr>
          <p:nvPr/>
        </p:nvSpPr>
        <p:spPr bwMode="auto">
          <a:xfrm rot="-2021404">
            <a:off x="6455887" y="5912062"/>
            <a:ext cx="1482566" cy="1295400"/>
          </a:xfrm>
          <a:prstGeom prst="ellips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defTabSz="1018824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</a:endParaRPr>
          </a:p>
        </p:txBody>
      </p:sp>
      <p:sp>
        <p:nvSpPr>
          <p:cNvPr id="18476" name="Text Box 12"/>
          <p:cNvSpPr txBox="1">
            <a:spLocks noChangeArrowheads="1"/>
          </p:cNvSpPr>
          <p:nvPr/>
        </p:nvSpPr>
        <p:spPr bwMode="auto">
          <a:xfrm>
            <a:off x="6333649" y="4251432"/>
            <a:ext cx="2975610" cy="34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70" tIns="50935" rIns="101870" bIns="5093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3333CC"/>
                </a:solidFill>
              </a:rPr>
              <a:t>Feature X (brain expression)</a:t>
            </a:r>
          </a:p>
        </p:txBody>
      </p:sp>
      <p:sp>
        <p:nvSpPr>
          <p:cNvPr id="18477" name="Text Box 12"/>
          <p:cNvSpPr txBox="1">
            <a:spLocks noChangeArrowheads="1"/>
          </p:cNvSpPr>
          <p:nvPr/>
        </p:nvSpPr>
        <p:spPr bwMode="auto">
          <a:xfrm rot="-5400000">
            <a:off x="4559777" y="5850861"/>
            <a:ext cx="3065780" cy="34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70" tIns="50935" rIns="101870" bIns="5093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3333CC"/>
                </a:solidFill>
              </a:rPr>
              <a:t>Feature Y (liver expression)</a:t>
            </a:r>
          </a:p>
        </p:txBody>
      </p:sp>
      <p:sp>
        <p:nvSpPr>
          <p:cNvPr id="18478" name="Text Box 12"/>
          <p:cNvSpPr txBox="1">
            <a:spLocks noChangeArrowheads="1"/>
          </p:cNvSpPr>
          <p:nvPr/>
        </p:nvSpPr>
        <p:spPr bwMode="auto">
          <a:xfrm>
            <a:off x="6333649" y="7423362"/>
            <a:ext cx="2975610" cy="34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70" tIns="50935" rIns="101870" bIns="5093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 defTabSz="1018824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3333CC"/>
                </a:solidFill>
              </a:rPr>
              <a:t>Feature X (brain expression)</a:t>
            </a:r>
          </a:p>
        </p:txBody>
      </p:sp>
      <p:sp>
        <p:nvSpPr>
          <p:cNvPr id="18479" name="Oval 109"/>
          <p:cNvSpPr>
            <a:spLocks noChangeArrowheads="1"/>
          </p:cNvSpPr>
          <p:nvPr/>
        </p:nvSpPr>
        <p:spPr bwMode="auto">
          <a:xfrm rot="-2021404">
            <a:off x="8570595" y="4989091"/>
            <a:ext cx="544830" cy="994939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defTabSz="1018824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7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21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10058400" cy="7759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6099" y="2882903"/>
            <a:ext cx="3947747" cy="14362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571"/>
              </a:lnSpc>
            </a:pPr>
            <a:r>
              <a:rPr lang="en-CA" sz="4900">
                <a:solidFill>
                  <a:srgbClr val="000000"/>
                </a:solidFill>
                <a:latin typeface="Calibri"/>
                <a:cs typeface="Calibri"/>
              </a:rPr>
              <a:t>FIN - Thank You</a:t>
            </a:r>
          </a:p>
          <a:p>
            <a:pPr>
              <a:lnSpc>
                <a:spcPts val="5571"/>
              </a:lnSpc>
            </a:pPr>
            <a:endParaRPr lang="en-CA" sz="4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672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184F059-B024-764D-B0AB-3CE55E8A37F9}"/>
              </a:ext>
            </a:extLst>
          </p:cNvPr>
          <p:cNvSpPr/>
          <p:nvPr/>
        </p:nvSpPr>
        <p:spPr>
          <a:xfrm>
            <a:off x="564708" y="3958214"/>
            <a:ext cx="9000999" cy="1246467"/>
          </a:xfrm>
          <a:prstGeom prst="rect">
            <a:avLst/>
          </a:prstGeom>
        </p:spPr>
        <p:txBody>
          <a:bodyPr wrap="square" lIns="91388" tIns="45696" rIns="91388" bIns="45696">
            <a:spAutoFit/>
          </a:bodyPr>
          <a:lstStyle/>
          <a:p>
            <a:r>
              <a:rPr lang="en-US" sz="2500" dirty="0"/>
              <a:t>http://</a:t>
            </a:r>
            <a:r>
              <a:rPr lang="en-US" sz="2500" dirty="0" err="1"/>
              <a:t>dpkingma.com</a:t>
            </a:r>
            <a:r>
              <a:rPr lang="en-US" sz="2500" dirty="0"/>
              <a:t>/</a:t>
            </a:r>
            <a:r>
              <a:rPr lang="en-US" sz="2500" dirty="0" err="1"/>
              <a:t>sgvb_mnist_demo</a:t>
            </a:r>
            <a:r>
              <a:rPr lang="en-US" sz="2500" dirty="0"/>
              <a:t>/</a:t>
            </a:r>
            <a:r>
              <a:rPr lang="en-US" sz="2500" dirty="0" err="1"/>
              <a:t>demo_old.html</a:t>
            </a:r>
            <a:endParaRPr lang="en-US" sz="2500" dirty="0"/>
          </a:p>
          <a:p>
            <a:r>
              <a:rPr lang="en-US" sz="2500" dirty="0"/>
              <a:t>http://elf-</a:t>
            </a:r>
            <a:r>
              <a:rPr lang="en-US" sz="2500" dirty="0" err="1"/>
              <a:t>project.sourceforge.net</a:t>
            </a:r>
            <a:r>
              <a:rPr lang="en-US" sz="2500" dirty="0"/>
              <a:t>/</a:t>
            </a:r>
            <a:r>
              <a:rPr lang="en-US" sz="2500" dirty="0" err="1"/>
              <a:t>autoencoder.html</a:t>
            </a:r>
            <a:endParaRPr lang="en-US" sz="2500" dirty="0"/>
          </a:p>
          <a:p>
            <a:r>
              <a:rPr lang="en-US" sz="2500" dirty="0"/>
              <a:t>http://</a:t>
            </a:r>
            <a:r>
              <a:rPr lang="en-US" sz="2500" dirty="0" err="1"/>
              <a:t>vdumoulin.github.io</a:t>
            </a:r>
            <a:r>
              <a:rPr lang="en-US" sz="2500" dirty="0"/>
              <a:t>/</a:t>
            </a:r>
            <a:r>
              <a:rPr lang="en-US" sz="2500" dirty="0" err="1"/>
              <a:t>morphing_faces</a:t>
            </a:r>
            <a:r>
              <a:rPr lang="en-US" sz="2500" dirty="0"/>
              <a:t>/</a:t>
            </a:r>
            <a:r>
              <a:rPr lang="en-US" sz="2500" dirty="0" err="1"/>
              <a:t>online_demo.html</a:t>
            </a:r>
            <a:endParaRPr lang="en-US" sz="2500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061A15A-468C-6B46-B420-21B7B963C6D9}"/>
              </a:ext>
            </a:extLst>
          </p:cNvPr>
          <p:cNvSpPr txBox="1">
            <a:spLocks noChangeArrowheads="1"/>
          </p:cNvSpPr>
          <p:nvPr/>
        </p:nvSpPr>
        <p:spPr>
          <a:xfrm>
            <a:off x="204663" y="789858"/>
            <a:ext cx="9584038" cy="1257300"/>
          </a:xfrm>
          <a:prstGeom prst="rect">
            <a:avLst/>
          </a:prstGeom>
        </p:spPr>
        <p:txBody>
          <a:bodyPr lIns="91388" tIns="45696" rIns="91388" bIns="45696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Interesting on-line demos</a:t>
            </a:r>
          </a:p>
        </p:txBody>
      </p:sp>
    </p:spTree>
    <p:extLst>
      <p:ext uri="{BB962C8B-B14F-4D97-AF65-F5344CB8AC3E}">
        <p14:creationId xmlns:p14="http://schemas.microsoft.com/office/powerpoint/2010/main" val="143506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664" y="1797968"/>
            <a:ext cx="9649072" cy="72008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D9A68-B089-AD4E-9F1E-7A40EC6D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00"/>
            <a:ext cx="10058400" cy="648065"/>
          </a:xfrm>
        </p:spPr>
        <p:txBody>
          <a:bodyPr>
            <a:noAutofit/>
          </a:bodyPr>
          <a:lstStyle/>
          <a:p>
            <a:pPr>
              <a:lnSpc>
                <a:spcPts val="5571"/>
              </a:lnSpc>
            </a:pPr>
            <a:r>
              <a:rPr lang="en-CA" sz="3600" b="1" dirty="0" smtClean="0">
                <a:solidFill>
                  <a:srgbClr val="000000"/>
                </a:solidFill>
                <a:cs typeface="Calibri"/>
              </a:rPr>
              <a:t>Today: Gene Expression, PCA, t-SNE, </a:t>
            </a:r>
            <a:r>
              <a:rPr lang="en-CA" sz="3600" b="1" dirty="0" err="1" smtClean="0">
                <a:solidFill>
                  <a:srgbClr val="000000"/>
                </a:solidFill>
                <a:cs typeface="Calibri"/>
              </a:rPr>
              <a:t>autoencoders</a:t>
            </a:r>
            <a:endParaRPr lang="en-CA" sz="3600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C380C8-6B12-AB41-94A9-B9BDB3C0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2" y="717848"/>
            <a:ext cx="9690097" cy="7836096"/>
          </a:xfrm>
        </p:spPr>
        <p:txBody>
          <a:bodyPr/>
          <a:lstStyle/>
          <a:p>
            <a:r>
              <a:rPr lang="en-US" dirty="0" smtClean="0"/>
              <a:t>Gene expression analysis: The Biology of RNA-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Supervised (Classification) vs. unsupervised (Clustering)</a:t>
            </a:r>
            <a:endParaRPr lang="en-US" dirty="0" smtClean="0"/>
          </a:p>
          <a:p>
            <a:r>
              <a:rPr lang="en-US" dirty="0" smtClean="0"/>
              <a:t>Supervised: Differential expression analysis</a:t>
            </a:r>
          </a:p>
          <a:p>
            <a:r>
              <a:rPr lang="en-US" dirty="0" smtClean="0"/>
              <a:t>Unsupervised: Embedding into lower </a:t>
            </a:r>
            <a:r>
              <a:rPr lang="en-US" dirty="0"/>
              <a:t>dimensional space</a:t>
            </a:r>
          </a:p>
          <a:p>
            <a:r>
              <a:rPr lang="en-US" dirty="0" smtClean="0"/>
              <a:t>Linear reduction </a:t>
            </a:r>
            <a:r>
              <a:rPr lang="en-US" dirty="0"/>
              <a:t>of dimensionality </a:t>
            </a:r>
          </a:p>
          <a:p>
            <a:pPr lvl="1"/>
            <a:r>
              <a:rPr lang="en-US" dirty="0"/>
              <a:t>Principle Component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Singular Value Decomposition</a:t>
            </a:r>
            <a:endParaRPr lang="en-US" dirty="0"/>
          </a:p>
          <a:p>
            <a:r>
              <a:rPr lang="en-US" dirty="0" smtClean="0"/>
              <a:t>Non-linear dimensionality reduction: </a:t>
            </a:r>
            <a:r>
              <a:rPr lang="en-US" dirty="0" err="1" smtClean="0"/>
              <a:t>embeddings</a:t>
            </a:r>
            <a:endParaRPr lang="en-US" dirty="0"/>
          </a:p>
          <a:p>
            <a:pPr lvl="1"/>
            <a:r>
              <a:rPr lang="en-US" dirty="0"/>
              <a:t>t-distributed Stochastic Network Embedding (t-SNE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Building intuition: Playing with t-SNE </a:t>
            </a:r>
            <a:r>
              <a:rPr lang="en-US" dirty="0" smtClean="0"/>
              <a:t>parameters</a:t>
            </a:r>
            <a:endParaRPr lang="en-US" dirty="0"/>
          </a:p>
          <a:p>
            <a:r>
              <a:rPr lang="en-US" dirty="0" smtClean="0"/>
              <a:t>Deep Learning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err="1" smtClean="0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8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{\bf v} = \lambda {\bf v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38"/>
  <p:tag name="PICTUREFILESIZE" val="27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mathbf \Lambda} 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9"/>
  <p:tag name="PICTUREFILESIZE" val="13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6"/>
  <p:tag name="PICTUREFILESIZE" val="14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 \in \RR^{m \times m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47"/>
  <p:tag name="PICTUREFILESIZE" val="36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\lambda \in  \RR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26"/>
  <p:tag name="PICTUREFILESIZE" val="23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v} \in  \RR^m \neq {\bf 0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53"/>
  <p:tag name="PICTUREFILESIZE" val="39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\begin{pmatrix}&#10;6 &amp; -2\\&#10;4 &amp; 0  &#10;\end{pmatrix}&#10;\begin{pmatrix} 1 \\ 2 \end{pmatrix}&#10;=&#10;\begin{pmatrix} 2 \\ 4 \end{pmatrix}&#10;=&#10;2 \begin{pmatrix} 1 \\ 2 \end{pmatrix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133"/>
  <p:tag name="PICTUREFILESIZE" val="139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{\bf v} = \lambda {\bf v} \iff &#10;\left( {\bf S} - \lambda {\bf I}\right) {\bf v} = {\bf 0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131"/>
  <p:tag name="PICTUREFILESIZE" val="695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|{\bf S} - \lambda {\bf I}|= 0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52"/>
  <p:tag name="PICTUREFILESIZE" val="33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 = {\bf U} {\mathbf \Lambda} {\bf U}^{-1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55"/>
  <p:tag name="PICTUREFILESIZE" val="34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 \in \RR^{m \times m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47"/>
  <p:tag name="PICTUREFILESIZE" val="366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mathbf \Lambda} &#10;= \text{diag($\lambda_1,\dots,\lambda_m$)}, \;\;&#10;\lambda_i \geq \lambda_{i+1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144"/>
  <p:tag name="PICTUREFILESIZE" val="836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/>
        </a:defPPr>
      </a:lstStyle>
    </a:sp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anolis_talks3">
  <a:themeElements>
    <a:clrScheme name="Manolis_talks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anolis_talks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Manolis_talks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nolis_talks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nolis_talks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nolis_talks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nolis_talks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nolis_talks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nolis_talks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IDI_3_6_2006">
  <a:themeElements>
    <a:clrScheme name="IDI_3_6_2006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DI_3_6_2006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noFill/>
        <a:ln w="3175" algn="ctr">
          <a:solidFill>
            <a:schemeClr val="tx1"/>
          </a:solidFill>
          <a:round/>
          <a:headEnd/>
          <a:tailEnd type="arrow"/>
        </a:ln>
      </a:spPr>
      <a:bodyPr/>
      <a:lstStyle/>
    </a:lnDef>
  </a:objectDefaults>
  <a:extraClrSchemeLst>
    <a:extraClrScheme>
      <a:clrScheme name="IDI_3_6_20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DI_3_6_2006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DI_3_6_2006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DI_3_6_2006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DI_3_6_200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DI_3_6_200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DI_3_6_200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5818</TotalTime>
  <Words>2409</Words>
  <Application>Microsoft Office PowerPoint</Application>
  <PresentationFormat>Custom</PresentationFormat>
  <Paragraphs>513</Paragraphs>
  <Slides>81</Slides>
  <Notes>8</Notes>
  <HiddenSlides>0</HiddenSlides>
  <MMClips>3</MMClips>
  <ScaleCrop>false</ScaleCrop>
  <HeadingPairs>
    <vt:vector size="6" baseType="variant">
      <vt:variant>
        <vt:lpstr>Theme</vt:lpstr>
      </vt:variant>
      <vt:variant>
        <vt:i4>9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Office Theme</vt:lpstr>
      <vt:lpstr>1_Office Theme</vt:lpstr>
      <vt:lpstr>2_Office Theme</vt:lpstr>
      <vt:lpstr>Manolis_talks3</vt:lpstr>
      <vt:lpstr>3_Office Theme</vt:lpstr>
      <vt:lpstr>2_IDI_3_6_2006</vt:lpstr>
      <vt:lpstr>5_Office Theme</vt:lpstr>
      <vt:lpstr>6_Office Theme</vt:lpstr>
      <vt:lpstr>4_Office Theme</vt:lpstr>
      <vt:lpstr>Equation</vt:lpstr>
      <vt:lpstr>Document</vt:lpstr>
      <vt:lpstr>PowerPoint Presentation</vt:lpstr>
      <vt:lpstr>Today: Gene Expression, PCA, t-SNE, autoencoders</vt:lpstr>
      <vt:lpstr>PowerPoint Presentation</vt:lpstr>
      <vt:lpstr>RNA-Seq characterizes RNA molecules</vt:lpstr>
      <vt:lpstr>RNA-Seq: De novo tx reconstruction / quantification</vt:lpstr>
      <vt:lpstr>Expression Analysis Data Matrix</vt:lpstr>
      <vt:lpstr> Clustering vs. Classification</vt:lpstr>
      <vt:lpstr>Clustering vs Classification</vt:lpstr>
      <vt:lpstr>Today: Gene Expression, PCA, t-SNE, autoencoders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Negative Binomial distribution is better (DESeq)</vt:lpstr>
      <vt:lpstr>PowerPoint Presentation</vt:lpstr>
      <vt:lpstr>Hypergeometric test for gene set overlap significance</vt:lpstr>
      <vt:lpstr>Bonferroni correction</vt:lpstr>
      <vt:lpstr>Example - Genome wide association screens</vt:lpstr>
      <vt:lpstr>Bonferroni correction - problems</vt:lpstr>
      <vt:lpstr>Benjamini Hochberg</vt:lpstr>
      <vt:lpstr>Today: Gene Expression, PCA, t-SNE, autoencoders</vt:lpstr>
      <vt:lpstr>PowerPoint Presentation</vt:lpstr>
      <vt:lpstr>Dimensionality reduction has multiple applications</vt:lpstr>
      <vt:lpstr>PowerPoint Presentation</vt:lpstr>
      <vt:lpstr>Today: Gene Expression, PCA, t-SNE, autoencoders</vt:lpstr>
      <vt:lpstr>PowerPoint Presentation</vt:lpstr>
      <vt:lpstr>Example data</vt:lpstr>
      <vt:lpstr>PowerPoint Presentation</vt:lpstr>
      <vt:lpstr>PowerPoint Presentation</vt:lpstr>
      <vt:lpstr>Selecting Principal Components</vt:lpstr>
      <vt:lpstr>Linear Algebra Review</vt:lpstr>
      <vt:lpstr>Eigenvalues &amp; Eigenvectors</vt:lpstr>
      <vt:lpstr>Eigen/diagonal Decomposition</vt:lpstr>
      <vt:lpstr>Symmetric Eigen Decomposition</vt:lpstr>
      <vt:lpstr>Today: Gene Expression, PCA, t-SNE, autoencoders</vt:lpstr>
      <vt:lpstr>PowerPoint Presentation</vt:lpstr>
      <vt:lpstr>Singular Value Decomposition</vt:lpstr>
      <vt:lpstr>Geometric interpretation of SVD</vt:lpstr>
      <vt:lpstr>Singular Value Decomposition</vt:lpstr>
      <vt:lpstr>Singular Value Decomposition-example</vt:lpstr>
      <vt:lpstr>Low-rank Approximation</vt:lpstr>
      <vt:lpstr>Low-rank Approximation</vt:lpstr>
      <vt:lpstr>PowerPoint Presentation</vt:lpstr>
      <vt:lpstr>PowerPoint Presentation</vt:lpstr>
      <vt:lpstr>Today: Gene Expression, PCA, t-SNE, autoencoders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Today: Gene Expression, PCA, t-SNE, autoencoders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Today: Gene Expression, PCA, t-SNE, autoencoders</vt:lpstr>
      <vt:lpstr>PowerPoint Presentation</vt:lpstr>
      <vt:lpstr>Autoencoder: dimensionality reduction with neural net</vt:lpstr>
      <vt:lpstr>PowerPoint Presentation</vt:lpstr>
      <vt:lpstr>PowerPoint Presentation</vt:lpstr>
      <vt:lpstr>PowerPoint Presentation</vt:lpstr>
      <vt:lpstr>PowerPoint Presentation</vt:lpstr>
      <vt:lpstr>Today: Gene Expression, PCA, t-SNE, autoencoders</vt:lpstr>
      <vt:lpstr>PowerPoint Presentation</vt:lpstr>
      <vt:lpstr>PowerPoint Presentation</vt:lpstr>
    </vt:vector>
  </TitlesOfParts>
  <Company>Investintech.com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A2E_Engine</dc:creator>
  <cp:lastModifiedBy>Manolis Kellis</cp:lastModifiedBy>
  <cp:revision>130</cp:revision>
  <cp:lastPrinted>2019-02-26T16:28:18Z</cp:lastPrinted>
  <dcterms:created xsi:type="dcterms:W3CDTF">2017-02-20T20:18:07Z</dcterms:created>
  <dcterms:modified xsi:type="dcterms:W3CDTF">2020-03-12T21:02:58Z</dcterms:modified>
</cp:coreProperties>
</file>